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5" r:id="rId3"/>
  </p:sldMasterIdLst>
  <p:notesMasterIdLst>
    <p:notesMasterId r:id="rId91"/>
  </p:notesMasterIdLst>
  <p:handoutMasterIdLst>
    <p:handoutMasterId r:id="rId92"/>
  </p:handoutMasterIdLst>
  <p:sldIdLst>
    <p:sldId id="275" r:id="rId4"/>
    <p:sldId id="256" r:id="rId5"/>
    <p:sldId id="345" r:id="rId6"/>
    <p:sldId id="346" r:id="rId7"/>
    <p:sldId id="283" r:id="rId8"/>
    <p:sldId id="284" r:id="rId9"/>
    <p:sldId id="285" r:id="rId10"/>
    <p:sldId id="258" r:id="rId11"/>
    <p:sldId id="320" r:id="rId12"/>
    <p:sldId id="286" r:id="rId13"/>
    <p:sldId id="259" r:id="rId14"/>
    <p:sldId id="257" r:id="rId15"/>
    <p:sldId id="287" r:id="rId16"/>
    <p:sldId id="288" r:id="rId17"/>
    <p:sldId id="289" r:id="rId18"/>
    <p:sldId id="290" r:id="rId19"/>
    <p:sldId id="292" r:id="rId20"/>
    <p:sldId id="260" r:id="rId21"/>
    <p:sldId id="319" r:id="rId22"/>
    <p:sldId id="295" r:id="rId23"/>
    <p:sldId id="262" r:id="rId24"/>
    <p:sldId id="293" r:id="rId25"/>
    <p:sldId id="294" r:id="rId26"/>
    <p:sldId id="297" r:id="rId27"/>
    <p:sldId id="298" r:id="rId28"/>
    <p:sldId id="299" r:id="rId29"/>
    <p:sldId id="303" r:id="rId30"/>
    <p:sldId id="304" r:id="rId31"/>
    <p:sldId id="305" r:id="rId32"/>
    <p:sldId id="309" r:id="rId33"/>
    <p:sldId id="315" r:id="rId34"/>
    <p:sldId id="318" r:id="rId35"/>
    <p:sldId id="316" r:id="rId36"/>
    <p:sldId id="267" r:id="rId37"/>
    <p:sldId id="274" r:id="rId38"/>
    <p:sldId id="340" r:id="rId39"/>
    <p:sldId id="268" r:id="rId40"/>
    <p:sldId id="280" r:id="rId41"/>
    <p:sldId id="341" r:id="rId42"/>
    <p:sldId id="342" r:id="rId43"/>
    <p:sldId id="343" r:id="rId44"/>
    <p:sldId id="270" r:id="rId45"/>
    <p:sldId id="271" r:id="rId46"/>
    <p:sldId id="272" r:id="rId47"/>
    <p:sldId id="281" r:id="rId48"/>
    <p:sldId id="273" r:id="rId49"/>
    <p:sldId id="276" r:id="rId50"/>
    <p:sldId id="277" r:id="rId51"/>
    <p:sldId id="344" r:id="rId52"/>
    <p:sldId id="279" r:id="rId53"/>
    <p:sldId id="347" r:id="rId54"/>
    <p:sldId id="348" r:id="rId55"/>
    <p:sldId id="349" r:id="rId56"/>
    <p:sldId id="354" r:id="rId57"/>
    <p:sldId id="355" r:id="rId58"/>
    <p:sldId id="356" r:id="rId59"/>
    <p:sldId id="357" r:id="rId60"/>
    <p:sldId id="358" r:id="rId61"/>
    <p:sldId id="366" r:id="rId62"/>
    <p:sldId id="359" r:id="rId63"/>
    <p:sldId id="360" r:id="rId64"/>
    <p:sldId id="362" r:id="rId65"/>
    <p:sldId id="361" r:id="rId66"/>
    <p:sldId id="363" r:id="rId67"/>
    <p:sldId id="364" r:id="rId68"/>
    <p:sldId id="321" r:id="rId69"/>
    <p:sldId id="322" r:id="rId70"/>
    <p:sldId id="323" r:id="rId71"/>
    <p:sldId id="329" r:id="rId72"/>
    <p:sldId id="330" r:id="rId73"/>
    <p:sldId id="331" r:id="rId74"/>
    <p:sldId id="332" r:id="rId75"/>
    <p:sldId id="333" r:id="rId76"/>
    <p:sldId id="334" r:id="rId77"/>
    <p:sldId id="335" r:id="rId78"/>
    <p:sldId id="325" r:id="rId79"/>
    <p:sldId id="336" r:id="rId80"/>
    <p:sldId id="264" r:id="rId81"/>
    <p:sldId id="317" r:id="rId82"/>
    <p:sldId id="337" r:id="rId83"/>
    <p:sldId id="338" r:id="rId84"/>
    <p:sldId id="265" r:id="rId85"/>
    <p:sldId id="266" r:id="rId86"/>
    <p:sldId id="339" r:id="rId87"/>
    <p:sldId id="327" r:id="rId88"/>
    <p:sldId id="328" r:id="rId89"/>
    <p:sldId id="282" r:id="rId9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AC8"/>
    <a:srgbClr val="E4EBCC"/>
    <a:srgbClr val="0000FF"/>
    <a:srgbClr val="CFC8A7"/>
    <a:srgbClr val="C5D7EB"/>
    <a:srgbClr val="800000"/>
    <a:srgbClr val="FFFFCD"/>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4" autoAdjust="0"/>
  </p:normalViewPr>
  <p:slideViewPr>
    <p:cSldViewPr>
      <p:cViewPr varScale="1">
        <p:scale>
          <a:sx n="75" d="100"/>
          <a:sy n="75" d="100"/>
        </p:scale>
        <p:origin x="1594"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slide" Target="slides/slide86.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28B393-FE76-4E03-B461-9B5148C4AD5D}" type="datetimeFigureOut">
              <a:rPr lang="en-IN" smtClean="0"/>
              <a:t>17-08-2022</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B026BA-1A6C-431E-97FA-9CD56070418E}" type="slidenum">
              <a:rPr lang="en-IN" smtClean="0"/>
              <a:t>‹#›</a:t>
            </a:fld>
            <a:endParaRPr lang="en-IN"/>
          </a:p>
        </p:txBody>
      </p:sp>
    </p:spTree>
    <p:extLst>
      <p:ext uri="{BB962C8B-B14F-4D97-AF65-F5344CB8AC3E}">
        <p14:creationId xmlns:p14="http://schemas.microsoft.com/office/powerpoint/2010/main" val="2358255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EB12DD-0F67-4BBD-B475-2053C2A732E5}" type="datetimeFigureOut">
              <a:rPr lang="en-IN" smtClean="0"/>
              <a:t>16-08-2022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0ED679-867E-4308-A121-4237425558BB}" type="slidenum">
              <a:rPr lang="en-IN" smtClean="0"/>
              <a:t>‹#›</a:t>
            </a:fld>
            <a:endParaRPr lang="en-IN"/>
          </a:p>
        </p:txBody>
      </p:sp>
    </p:spTree>
    <p:extLst>
      <p:ext uri="{BB962C8B-B14F-4D97-AF65-F5344CB8AC3E}">
        <p14:creationId xmlns:p14="http://schemas.microsoft.com/office/powerpoint/2010/main" val="2469311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821C09-7C47-4FCB-9C50-7146221876F8}"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4027915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0ED679-867E-4308-A121-4237425558BB}" type="slidenum">
              <a:rPr lang="en-IN" smtClean="0"/>
              <a:t>38</a:t>
            </a:fld>
            <a:endParaRPr lang="en-IN"/>
          </a:p>
        </p:txBody>
      </p:sp>
    </p:spTree>
    <p:extLst>
      <p:ext uri="{BB962C8B-B14F-4D97-AF65-F5344CB8AC3E}">
        <p14:creationId xmlns:p14="http://schemas.microsoft.com/office/powerpoint/2010/main" val="23112806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5A1B0F5E-1B96-4227-933A-9EDCC518793A}" type="datetimeFigureOut">
              <a:rPr lang="en-IN" smtClean="0"/>
              <a:pPr/>
              <a:t>16-08-2022</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C2B05B32-EE99-4EAB-8100-E71CE641CC5E}"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A1B0F5E-1B96-4227-933A-9EDCC518793A}" type="datetimeFigureOut">
              <a:rPr lang="en-IN" smtClean="0"/>
              <a:pPr/>
              <a:t>16-08-2022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B05B32-EE99-4EAB-8100-E71CE641CC5E}"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A1B0F5E-1B96-4227-933A-9EDCC518793A}" type="datetimeFigureOut">
              <a:rPr lang="en-IN" smtClean="0"/>
              <a:pPr/>
              <a:t>16-08-2022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B05B32-EE99-4EAB-8100-E71CE641CC5E}"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92100"/>
            <a:ext cx="8229600" cy="1384300"/>
          </a:xfrm>
        </p:spPr>
        <p:txBody>
          <a:bodyPr/>
          <a:lstStyle/>
          <a:p>
            <a:r>
              <a:rPr lang="en-US"/>
              <a:t>Click to edit Master title style</a:t>
            </a:r>
            <a:endParaRPr lang="bg-BG"/>
          </a:p>
        </p:txBody>
      </p:sp>
      <p:sp>
        <p:nvSpPr>
          <p:cNvPr id="3" name="Content Placeholder 2"/>
          <p:cNvSpPr>
            <a:spLocks noGrp="1"/>
          </p:cNvSpPr>
          <p:nvPr>
            <p:ph sz="quarter" idx="1"/>
          </p:nvPr>
        </p:nvSpPr>
        <p:spPr>
          <a:xfrm>
            <a:off x="457200" y="19050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p:cNvSpPr>
            <a:spLocks noGrp="1"/>
          </p:cNvSpPr>
          <p:nvPr>
            <p:ph sz="quarter" idx="2"/>
          </p:nvPr>
        </p:nvSpPr>
        <p:spPr>
          <a:xfrm>
            <a:off x="4648200" y="1905000"/>
            <a:ext cx="4038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5" name="Text Placeholder 4"/>
          <p:cNvSpPr>
            <a:spLocks noGrp="1"/>
          </p:cNvSpPr>
          <p:nvPr>
            <p:ph type="body" sz="half" idx="3"/>
          </p:nvPr>
        </p:nvSpPr>
        <p:spPr>
          <a:xfrm>
            <a:off x="457200" y="4038600"/>
            <a:ext cx="82296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6" name="Date Placeholder 13"/>
          <p:cNvSpPr>
            <a:spLocks noGrp="1"/>
          </p:cNvSpPr>
          <p:nvPr>
            <p:ph type="dt" sz="half" idx="10"/>
          </p:nvPr>
        </p:nvSpPr>
        <p:spPr/>
        <p:txBody>
          <a:bodyPr/>
          <a:lstStyle>
            <a:lvl1pPr>
              <a:defRPr/>
            </a:lvl1pPr>
          </a:lstStyle>
          <a:p>
            <a:pPr>
              <a:defRPr/>
            </a:pPr>
            <a:endParaRPr lang="bg-BG"/>
          </a:p>
        </p:txBody>
      </p:sp>
      <p:sp>
        <p:nvSpPr>
          <p:cNvPr id="7" name="Footer Placeholder 2"/>
          <p:cNvSpPr>
            <a:spLocks noGrp="1"/>
          </p:cNvSpPr>
          <p:nvPr>
            <p:ph type="ftr" sz="quarter" idx="11"/>
          </p:nvPr>
        </p:nvSpPr>
        <p:spPr/>
        <p:txBody>
          <a:bodyPr/>
          <a:lstStyle>
            <a:lvl1pPr>
              <a:defRPr/>
            </a:lvl1pPr>
          </a:lstStyle>
          <a:p>
            <a:pPr>
              <a:defRPr/>
            </a:pPr>
            <a:endParaRPr lang="bg-BG"/>
          </a:p>
        </p:txBody>
      </p:sp>
      <p:sp>
        <p:nvSpPr>
          <p:cNvPr id="8" name="Slide Number Placeholder 22"/>
          <p:cNvSpPr>
            <a:spLocks noGrp="1"/>
          </p:cNvSpPr>
          <p:nvPr>
            <p:ph type="sldNum" sz="quarter" idx="12"/>
          </p:nvPr>
        </p:nvSpPr>
        <p:spPr/>
        <p:txBody>
          <a:bodyPr/>
          <a:lstStyle>
            <a:lvl1pPr>
              <a:defRPr/>
            </a:lvl1pPr>
          </a:lstStyle>
          <a:p>
            <a:fld id="{D4CB933F-D26C-4970-97C0-A50182DBC2D2}" type="slidenum">
              <a:rPr lang="bg-BG"/>
              <a:pPr/>
              <a:t>‹#›</a:t>
            </a:fld>
            <a:endParaRPr lang="bg-BG"/>
          </a:p>
        </p:txBody>
      </p:sp>
    </p:spTree>
    <p:extLst>
      <p:ext uri="{BB962C8B-B14F-4D97-AF65-F5344CB8AC3E}">
        <p14:creationId xmlns:p14="http://schemas.microsoft.com/office/powerpoint/2010/main" val="1376244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useBgFill="1">
        <p:nvSpPr>
          <p:cNvPr id="5" name="Rounded Rectangle 4"/>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6" name="Rectangle 5"/>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7" name="Rectangle 6"/>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10" name="Rectangle 9"/>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11" name="Date Placeholder 27"/>
          <p:cNvSpPr>
            <a:spLocks noGrp="1"/>
          </p:cNvSpPr>
          <p:nvPr>
            <p:ph type="dt" sz="half" idx="10"/>
          </p:nvPr>
        </p:nvSpPr>
        <p:spPr/>
        <p:txBody>
          <a:bodyPr/>
          <a:lstStyle>
            <a:lvl1pPr>
              <a:defRPr/>
            </a:lvl1pPr>
          </a:lstStyle>
          <a:p>
            <a:pPr>
              <a:defRPr/>
            </a:pPr>
            <a:endParaRPr lang="en-US">
              <a:solidFill>
                <a:srgbClr val="696464"/>
              </a:solidFill>
            </a:endParaRPr>
          </a:p>
        </p:txBody>
      </p:sp>
      <p:sp>
        <p:nvSpPr>
          <p:cNvPr id="12" name="Footer Placeholder 16"/>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13" name="Slide Number Placeholder 28"/>
          <p:cNvSpPr>
            <a:spLocks noGrp="1"/>
          </p:cNvSpPr>
          <p:nvPr>
            <p:ph type="sldNum" sz="quarter" idx="12"/>
          </p:nvPr>
        </p:nvSpPr>
        <p:spPr/>
        <p:txBody>
          <a:bodyPr/>
          <a:lstStyle>
            <a:lvl1pPr>
              <a:defRPr/>
            </a:lvl1pPr>
          </a:lstStyle>
          <a:p>
            <a:fld id="{E8AEE71D-17FB-4D36-9AB1-A2FFF92D28CF}" type="slidenum">
              <a:rPr lang="ar-SA"/>
              <a:pPr/>
              <a:t>‹#›</a:t>
            </a:fld>
            <a:endParaRPr lang="en-US">
              <a:cs typeface="Arial" panose="020B0604020202020204" pitchFamily="34" charset="0"/>
            </a:endParaRPr>
          </a:p>
        </p:txBody>
      </p:sp>
    </p:spTree>
    <p:extLst>
      <p:ext uri="{BB962C8B-B14F-4D97-AF65-F5344CB8AC3E}">
        <p14:creationId xmlns:p14="http://schemas.microsoft.com/office/powerpoint/2010/main" val="3065400702"/>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28662" y="1500174"/>
            <a:ext cx="777240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6" name="Slide Number Placeholder 22"/>
          <p:cNvSpPr>
            <a:spLocks noGrp="1"/>
          </p:cNvSpPr>
          <p:nvPr>
            <p:ph type="sldNum" sz="quarter" idx="12"/>
          </p:nvPr>
        </p:nvSpPr>
        <p:spPr/>
        <p:txBody>
          <a:bodyPr/>
          <a:lstStyle>
            <a:lvl1pPr>
              <a:defRPr/>
            </a:lvl1pPr>
          </a:lstStyle>
          <a:p>
            <a:fld id="{17ACD302-776D-44D9-B4A1-ADABBA5ABCD6}" type="slidenum">
              <a:rPr lang="ar-SA"/>
              <a:pPr/>
              <a:t>‹#›</a:t>
            </a:fld>
            <a:endParaRPr lang="en-US">
              <a:cs typeface="Arial" panose="020B0604020202020204" pitchFamily="34" charset="0"/>
            </a:endParaRPr>
          </a:p>
        </p:txBody>
      </p:sp>
    </p:spTree>
    <p:extLst>
      <p:ext uri="{BB962C8B-B14F-4D97-AF65-F5344CB8AC3E}">
        <p14:creationId xmlns:p14="http://schemas.microsoft.com/office/powerpoint/2010/main" val="2115566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useBgFill="1">
        <p:nvSpPr>
          <p:cNvPr id="5" name="Rounded Rectangle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6" name="Rectangle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7" name="Rectangle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8" name="Rectangle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p:cNvSpPr>
            <a:spLocks noGrp="1"/>
          </p:cNvSpPr>
          <p:nvPr>
            <p:ph type="dt" sz="half" idx="10"/>
          </p:nvPr>
        </p:nvSpPr>
        <p:spPr/>
        <p:txBody>
          <a:bodyPr/>
          <a:lstStyle>
            <a:lvl1pPr>
              <a:defRPr/>
            </a:lvl1pPr>
          </a:lstStyle>
          <a:p>
            <a:pPr>
              <a:defRPr/>
            </a:pPr>
            <a:endParaRPr lang="en-US">
              <a:solidFill>
                <a:srgbClr val="696464"/>
              </a:solidFill>
            </a:endParaRPr>
          </a:p>
        </p:txBody>
      </p:sp>
      <p:sp>
        <p:nvSpPr>
          <p:cNvPr id="10" name="Footer Placeholder 4"/>
          <p:cNvSpPr>
            <a:spLocks noGrp="1"/>
          </p:cNvSpPr>
          <p:nvPr>
            <p:ph type="ftr" sz="quarter" idx="11"/>
          </p:nvPr>
        </p:nvSpPr>
        <p:spPr>
          <a:xfrm>
            <a:off x="800100" y="6172200"/>
            <a:ext cx="4000500" cy="457200"/>
          </a:xfrm>
        </p:spPr>
        <p:txBody>
          <a:bodyPr/>
          <a:lstStyle>
            <a:lvl1pPr>
              <a:defRPr/>
            </a:lvl1pPr>
          </a:lstStyle>
          <a:p>
            <a:pPr>
              <a:defRPr/>
            </a:pPr>
            <a:endParaRPr lang="en-US">
              <a:solidFill>
                <a:srgbClr val="696464"/>
              </a:solidFill>
            </a:endParaRPr>
          </a:p>
        </p:txBody>
      </p:sp>
      <p:sp>
        <p:nvSpPr>
          <p:cNvPr id="11" name="Slide Number Placeholder 5"/>
          <p:cNvSpPr>
            <a:spLocks noGrp="1"/>
          </p:cNvSpPr>
          <p:nvPr>
            <p:ph type="sldNum" sz="quarter" idx="12"/>
          </p:nvPr>
        </p:nvSpPr>
        <p:spPr>
          <a:xfrm>
            <a:off x="146050" y="6208713"/>
            <a:ext cx="457200" cy="457200"/>
          </a:xfrm>
        </p:spPr>
        <p:txBody>
          <a:bodyPr/>
          <a:lstStyle>
            <a:lvl1pPr>
              <a:defRPr/>
            </a:lvl1pPr>
          </a:lstStyle>
          <a:p>
            <a:fld id="{2EBF1F11-D7D4-4317-B366-B793C5475EDF}" type="slidenum">
              <a:rPr lang="ar-SA"/>
              <a:pPr/>
              <a:t>‹#›</a:t>
            </a:fld>
            <a:endParaRPr lang="en-US">
              <a:cs typeface="Arial" panose="020B0604020202020204" pitchFamily="34" charset="0"/>
            </a:endParaRPr>
          </a:p>
        </p:txBody>
      </p:sp>
    </p:spTree>
    <p:extLst>
      <p:ext uri="{BB962C8B-B14F-4D97-AF65-F5344CB8AC3E}">
        <p14:creationId xmlns:p14="http://schemas.microsoft.com/office/powerpoint/2010/main" val="265482166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6"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7" name="Slide Number Placeholder 22"/>
          <p:cNvSpPr>
            <a:spLocks noGrp="1"/>
          </p:cNvSpPr>
          <p:nvPr>
            <p:ph type="sldNum" sz="quarter" idx="12"/>
          </p:nvPr>
        </p:nvSpPr>
        <p:spPr/>
        <p:txBody>
          <a:bodyPr/>
          <a:lstStyle>
            <a:lvl1pPr>
              <a:defRPr/>
            </a:lvl1pPr>
          </a:lstStyle>
          <a:p>
            <a:fld id="{4721CB29-3E7F-4931-B1C6-806D8A232796}" type="slidenum">
              <a:rPr lang="ar-SA"/>
              <a:pPr/>
              <a:t>‹#›</a:t>
            </a:fld>
            <a:endParaRPr lang="en-US">
              <a:cs typeface="Arial" panose="020B0604020202020204" pitchFamily="34" charset="0"/>
            </a:endParaRPr>
          </a:p>
        </p:txBody>
      </p:sp>
    </p:spTree>
    <p:extLst>
      <p:ext uri="{BB962C8B-B14F-4D97-AF65-F5344CB8AC3E}">
        <p14:creationId xmlns:p14="http://schemas.microsoft.com/office/powerpoint/2010/main" val="694933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8"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9" name="Slide Number Placeholder 22"/>
          <p:cNvSpPr>
            <a:spLocks noGrp="1"/>
          </p:cNvSpPr>
          <p:nvPr>
            <p:ph type="sldNum" sz="quarter" idx="12"/>
          </p:nvPr>
        </p:nvSpPr>
        <p:spPr/>
        <p:txBody>
          <a:bodyPr/>
          <a:lstStyle>
            <a:lvl1pPr>
              <a:defRPr/>
            </a:lvl1pPr>
          </a:lstStyle>
          <a:p>
            <a:fld id="{92FDB808-FC64-4EFF-B37B-38A33C0D0AFD}" type="slidenum">
              <a:rPr lang="ar-SA"/>
              <a:pPr/>
              <a:t>‹#›</a:t>
            </a:fld>
            <a:endParaRPr lang="en-US">
              <a:cs typeface="Arial" panose="020B0604020202020204" pitchFamily="34" charset="0"/>
            </a:endParaRPr>
          </a:p>
        </p:txBody>
      </p:sp>
    </p:spTree>
    <p:extLst>
      <p:ext uri="{BB962C8B-B14F-4D97-AF65-F5344CB8AC3E}">
        <p14:creationId xmlns:p14="http://schemas.microsoft.com/office/powerpoint/2010/main" val="15663713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4"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5" name="Slide Number Placeholder 22"/>
          <p:cNvSpPr>
            <a:spLocks noGrp="1"/>
          </p:cNvSpPr>
          <p:nvPr>
            <p:ph type="sldNum" sz="quarter" idx="12"/>
          </p:nvPr>
        </p:nvSpPr>
        <p:spPr/>
        <p:txBody>
          <a:bodyPr/>
          <a:lstStyle>
            <a:lvl1pPr>
              <a:defRPr/>
            </a:lvl1pPr>
          </a:lstStyle>
          <a:p>
            <a:fld id="{0DABDDF2-5613-46BC-A6FB-524C080FE10B}" type="slidenum">
              <a:rPr lang="ar-SA"/>
              <a:pPr/>
              <a:t>‹#›</a:t>
            </a:fld>
            <a:endParaRPr lang="en-US">
              <a:cs typeface="Arial" panose="020B0604020202020204" pitchFamily="34" charset="0"/>
            </a:endParaRPr>
          </a:p>
        </p:txBody>
      </p:sp>
    </p:spTree>
    <p:extLst>
      <p:ext uri="{BB962C8B-B14F-4D97-AF65-F5344CB8AC3E}">
        <p14:creationId xmlns:p14="http://schemas.microsoft.com/office/powerpoint/2010/main" val="1964341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3"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4" name="Slide Number Placeholder 22"/>
          <p:cNvSpPr>
            <a:spLocks noGrp="1"/>
          </p:cNvSpPr>
          <p:nvPr>
            <p:ph type="sldNum" sz="quarter" idx="12"/>
          </p:nvPr>
        </p:nvSpPr>
        <p:spPr/>
        <p:txBody>
          <a:bodyPr/>
          <a:lstStyle>
            <a:lvl1pPr>
              <a:defRPr/>
            </a:lvl1pPr>
          </a:lstStyle>
          <a:p>
            <a:fld id="{7E980DA9-F7BB-4010-B8B0-97D871EEB1E6}" type="slidenum">
              <a:rPr lang="ar-SA"/>
              <a:pPr/>
              <a:t>‹#›</a:t>
            </a:fld>
            <a:endParaRPr lang="en-US">
              <a:cs typeface="Arial" panose="020B0604020202020204" pitchFamily="34" charset="0"/>
            </a:endParaRPr>
          </a:p>
        </p:txBody>
      </p:sp>
    </p:spTree>
    <p:extLst>
      <p:ext uri="{BB962C8B-B14F-4D97-AF65-F5344CB8AC3E}">
        <p14:creationId xmlns:p14="http://schemas.microsoft.com/office/powerpoint/2010/main" val="337045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A1B0F5E-1B96-4227-933A-9EDCC518793A}" type="datetimeFigureOut">
              <a:rPr lang="en-IN" smtClean="0"/>
              <a:pPr/>
              <a:t>16-08-2022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B05B32-EE99-4EAB-8100-E71CE641CC5E}" type="slidenum">
              <a:rPr lang="en-IN" smtClean="0"/>
              <a:pPr/>
              <a:t>‹#›</a:t>
            </a:fld>
            <a:endParaRPr lang="en-IN"/>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useBgFill="1">
        <p:nvSpPr>
          <p:cNvPr id="6" name="Rounded Rectangle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p:cNvSpPr>
            <a:spLocks noGrp="1"/>
          </p:cNvSpPr>
          <p:nvPr>
            <p:ph type="dt" sz="half" idx="10"/>
          </p:nvPr>
        </p:nvSpPr>
        <p:spPr/>
        <p:txBody>
          <a:bodyPr/>
          <a:lstStyle>
            <a:lvl1pPr>
              <a:defRPr/>
            </a:lvl1pPr>
          </a:lstStyle>
          <a:p>
            <a:pPr>
              <a:defRPr/>
            </a:pPr>
            <a:endParaRPr lang="en-US">
              <a:solidFill>
                <a:srgbClr val="696464"/>
              </a:solidFill>
            </a:endParaRPr>
          </a:p>
        </p:txBody>
      </p:sp>
      <p:sp>
        <p:nvSpPr>
          <p:cNvPr id="8" name="Footer Placeholder 5"/>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9" name="Slide Number Placeholder 6"/>
          <p:cNvSpPr>
            <a:spLocks noGrp="1"/>
          </p:cNvSpPr>
          <p:nvPr>
            <p:ph type="sldNum" sz="quarter" idx="12"/>
          </p:nvPr>
        </p:nvSpPr>
        <p:spPr/>
        <p:txBody>
          <a:bodyPr/>
          <a:lstStyle>
            <a:lvl1pPr>
              <a:defRPr/>
            </a:lvl1pPr>
          </a:lstStyle>
          <a:p>
            <a:fld id="{6CFD2F6E-DD60-4634-9CB7-974CDD33C175}" type="slidenum">
              <a:rPr lang="ar-SA"/>
              <a:pPr/>
              <a:t>‹#›</a:t>
            </a:fld>
            <a:endParaRPr lang="en-US">
              <a:cs typeface="Arial" panose="020B0604020202020204" pitchFamily="34" charset="0"/>
            </a:endParaRPr>
          </a:p>
        </p:txBody>
      </p:sp>
    </p:spTree>
    <p:extLst>
      <p:ext uri="{BB962C8B-B14F-4D97-AF65-F5344CB8AC3E}">
        <p14:creationId xmlns:p14="http://schemas.microsoft.com/office/powerpoint/2010/main" val="14404575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6" name="Rectangle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7" name="Rectangle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a:t>Click icon to add picture</a:t>
            </a:r>
            <a:endParaRPr lang="en-US" noProof="0" dirty="0"/>
          </a:p>
        </p:txBody>
      </p:sp>
      <p:sp>
        <p:nvSpPr>
          <p:cNvPr id="8" name="Date Placeholder 4"/>
          <p:cNvSpPr>
            <a:spLocks noGrp="1"/>
          </p:cNvSpPr>
          <p:nvPr>
            <p:ph type="dt" sz="half" idx="10"/>
          </p:nvPr>
        </p:nvSpPr>
        <p:spPr/>
        <p:txBody>
          <a:bodyPr/>
          <a:lstStyle>
            <a:lvl1pPr>
              <a:defRPr/>
            </a:lvl1pPr>
          </a:lstStyle>
          <a:p>
            <a:pPr>
              <a:defRPr/>
            </a:pPr>
            <a:endParaRPr lang="en-US">
              <a:solidFill>
                <a:srgbClr val="696464"/>
              </a:solidFill>
            </a:endParaRPr>
          </a:p>
        </p:txBody>
      </p:sp>
      <p:sp>
        <p:nvSpPr>
          <p:cNvPr id="9" name="Footer Placeholder 5"/>
          <p:cNvSpPr>
            <a:spLocks noGrp="1"/>
          </p:cNvSpPr>
          <p:nvPr>
            <p:ph type="ftr" sz="quarter" idx="11"/>
          </p:nvPr>
        </p:nvSpPr>
        <p:spPr>
          <a:xfrm>
            <a:off x="914400" y="6172200"/>
            <a:ext cx="3886200" cy="457200"/>
          </a:xfrm>
        </p:spPr>
        <p:txBody>
          <a:bodyPr/>
          <a:lstStyle>
            <a:lvl1pPr>
              <a:defRPr/>
            </a:lvl1pPr>
          </a:lstStyle>
          <a:p>
            <a:pPr>
              <a:defRPr/>
            </a:pPr>
            <a:endParaRPr lang="en-US">
              <a:solidFill>
                <a:srgbClr val="696464"/>
              </a:solidFill>
            </a:endParaRPr>
          </a:p>
        </p:txBody>
      </p:sp>
      <p:sp>
        <p:nvSpPr>
          <p:cNvPr id="10" name="Slide Number Placeholder 6"/>
          <p:cNvSpPr>
            <a:spLocks noGrp="1"/>
          </p:cNvSpPr>
          <p:nvPr>
            <p:ph type="sldNum" sz="quarter" idx="12"/>
          </p:nvPr>
        </p:nvSpPr>
        <p:spPr>
          <a:xfrm>
            <a:off x="146050" y="6208713"/>
            <a:ext cx="457200" cy="457200"/>
          </a:xfrm>
        </p:spPr>
        <p:txBody>
          <a:bodyPr/>
          <a:lstStyle>
            <a:lvl1pPr>
              <a:defRPr/>
            </a:lvl1pPr>
          </a:lstStyle>
          <a:p>
            <a:fld id="{9DAE73E5-80AC-49B2-A985-F38092CC907C}" type="slidenum">
              <a:rPr lang="ar-SA"/>
              <a:pPr/>
              <a:t>‹#›</a:t>
            </a:fld>
            <a:endParaRPr lang="en-US">
              <a:cs typeface="Arial" panose="020B0604020202020204" pitchFamily="34" charset="0"/>
            </a:endParaRPr>
          </a:p>
        </p:txBody>
      </p:sp>
    </p:spTree>
    <p:extLst>
      <p:ext uri="{BB962C8B-B14F-4D97-AF65-F5344CB8AC3E}">
        <p14:creationId xmlns:p14="http://schemas.microsoft.com/office/powerpoint/2010/main" val="3589190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6" name="Slide Number Placeholder 22"/>
          <p:cNvSpPr>
            <a:spLocks noGrp="1"/>
          </p:cNvSpPr>
          <p:nvPr>
            <p:ph type="sldNum" sz="quarter" idx="12"/>
          </p:nvPr>
        </p:nvSpPr>
        <p:spPr/>
        <p:txBody>
          <a:bodyPr/>
          <a:lstStyle>
            <a:lvl1pPr>
              <a:defRPr/>
            </a:lvl1pPr>
          </a:lstStyle>
          <a:p>
            <a:fld id="{D9A103CF-6273-4BDA-9F42-8E282871F8DA}" type="slidenum">
              <a:rPr lang="ar-SA"/>
              <a:pPr/>
              <a:t>‹#›</a:t>
            </a:fld>
            <a:endParaRPr lang="en-US">
              <a:cs typeface="Arial" panose="020B0604020202020204" pitchFamily="34" charset="0"/>
            </a:endParaRPr>
          </a:p>
        </p:txBody>
      </p:sp>
    </p:spTree>
    <p:extLst>
      <p:ext uri="{BB962C8B-B14F-4D97-AF65-F5344CB8AC3E}">
        <p14:creationId xmlns:p14="http://schemas.microsoft.com/office/powerpoint/2010/main" val="33816544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6" name="Slide Number Placeholder 22"/>
          <p:cNvSpPr>
            <a:spLocks noGrp="1"/>
          </p:cNvSpPr>
          <p:nvPr>
            <p:ph type="sldNum" sz="quarter" idx="12"/>
          </p:nvPr>
        </p:nvSpPr>
        <p:spPr/>
        <p:txBody>
          <a:bodyPr/>
          <a:lstStyle>
            <a:lvl1pPr>
              <a:defRPr/>
            </a:lvl1pPr>
          </a:lstStyle>
          <a:p>
            <a:fld id="{23FDACCD-72F5-444A-AA38-EAFE89F9CB6D}" type="slidenum">
              <a:rPr lang="ar-SA"/>
              <a:pPr/>
              <a:t>‹#›</a:t>
            </a:fld>
            <a:endParaRPr lang="en-US">
              <a:cs typeface="Arial" panose="020B0604020202020204" pitchFamily="34" charset="0"/>
            </a:endParaRPr>
          </a:p>
        </p:txBody>
      </p:sp>
    </p:spTree>
    <p:extLst>
      <p:ext uri="{BB962C8B-B14F-4D97-AF65-F5344CB8AC3E}">
        <p14:creationId xmlns:p14="http://schemas.microsoft.com/office/powerpoint/2010/main" val="42021608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useBgFill="1">
        <p:nvSpPr>
          <p:cNvPr id="5" name="Rounded Rectangle 4"/>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6" name="Rectangle 5"/>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7" name="Rectangle 6"/>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10" name="Rectangle 9"/>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11" name="Date Placeholder 27"/>
          <p:cNvSpPr>
            <a:spLocks noGrp="1"/>
          </p:cNvSpPr>
          <p:nvPr>
            <p:ph type="dt" sz="half" idx="10"/>
          </p:nvPr>
        </p:nvSpPr>
        <p:spPr/>
        <p:txBody>
          <a:bodyPr/>
          <a:lstStyle>
            <a:lvl1pPr>
              <a:defRPr/>
            </a:lvl1pPr>
          </a:lstStyle>
          <a:p>
            <a:pPr>
              <a:defRPr/>
            </a:pPr>
            <a:endParaRPr lang="en-US">
              <a:solidFill>
                <a:srgbClr val="696464"/>
              </a:solidFill>
            </a:endParaRPr>
          </a:p>
        </p:txBody>
      </p:sp>
      <p:sp>
        <p:nvSpPr>
          <p:cNvPr id="12" name="Footer Placeholder 16"/>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13" name="Slide Number Placeholder 28"/>
          <p:cNvSpPr>
            <a:spLocks noGrp="1"/>
          </p:cNvSpPr>
          <p:nvPr>
            <p:ph type="sldNum" sz="quarter" idx="12"/>
          </p:nvPr>
        </p:nvSpPr>
        <p:spPr/>
        <p:txBody>
          <a:bodyPr/>
          <a:lstStyle>
            <a:lvl1pPr>
              <a:defRPr/>
            </a:lvl1pPr>
          </a:lstStyle>
          <a:p>
            <a:fld id="{E8AEE71D-17FB-4D36-9AB1-A2FFF92D28CF}" type="slidenum">
              <a:rPr lang="ar-SA"/>
              <a:pPr/>
              <a:t>‹#›</a:t>
            </a:fld>
            <a:endParaRPr lang="en-US">
              <a:cs typeface="Arial" panose="020B0604020202020204" pitchFamily="34" charset="0"/>
            </a:endParaRPr>
          </a:p>
        </p:txBody>
      </p:sp>
    </p:spTree>
    <p:extLst>
      <p:ext uri="{BB962C8B-B14F-4D97-AF65-F5344CB8AC3E}">
        <p14:creationId xmlns:p14="http://schemas.microsoft.com/office/powerpoint/2010/main" val="21958214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28662" y="1500174"/>
            <a:ext cx="777240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6" name="Slide Number Placeholder 22"/>
          <p:cNvSpPr>
            <a:spLocks noGrp="1"/>
          </p:cNvSpPr>
          <p:nvPr>
            <p:ph type="sldNum" sz="quarter" idx="12"/>
          </p:nvPr>
        </p:nvSpPr>
        <p:spPr/>
        <p:txBody>
          <a:bodyPr/>
          <a:lstStyle>
            <a:lvl1pPr>
              <a:defRPr/>
            </a:lvl1pPr>
          </a:lstStyle>
          <a:p>
            <a:fld id="{17ACD302-776D-44D9-B4A1-ADABBA5ABCD6}" type="slidenum">
              <a:rPr lang="ar-SA"/>
              <a:pPr/>
              <a:t>‹#›</a:t>
            </a:fld>
            <a:endParaRPr lang="en-US">
              <a:cs typeface="Arial" panose="020B0604020202020204" pitchFamily="34" charset="0"/>
            </a:endParaRPr>
          </a:p>
        </p:txBody>
      </p:sp>
    </p:spTree>
    <p:extLst>
      <p:ext uri="{BB962C8B-B14F-4D97-AF65-F5344CB8AC3E}">
        <p14:creationId xmlns:p14="http://schemas.microsoft.com/office/powerpoint/2010/main" val="15080959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useBgFill="1">
        <p:nvSpPr>
          <p:cNvPr id="5" name="Rounded Rectangle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6" name="Rectangle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7" name="Rectangle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8" name="Rectangle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p:cNvSpPr>
            <a:spLocks noGrp="1"/>
          </p:cNvSpPr>
          <p:nvPr>
            <p:ph type="dt" sz="half" idx="10"/>
          </p:nvPr>
        </p:nvSpPr>
        <p:spPr/>
        <p:txBody>
          <a:bodyPr/>
          <a:lstStyle>
            <a:lvl1pPr>
              <a:defRPr/>
            </a:lvl1pPr>
          </a:lstStyle>
          <a:p>
            <a:pPr>
              <a:defRPr/>
            </a:pPr>
            <a:endParaRPr lang="en-US">
              <a:solidFill>
                <a:srgbClr val="696464"/>
              </a:solidFill>
            </a:endParaRPr>
          </a:p>
        </p:txBody>
      </p:sp>
      <p:sp>
        <p:nvSpPr>
          <p:cNvPr id="10" name="Footer Placeholder 4"/>
          <p:cNvSpPr>
            <a:spLocks noGrp="1"/>
          </p:cNvSpPr>
          <p:nvPr>
            <p:ph type="ftr" sz="quarter" idx="11"/>
          </p:nvPr>
        </p:nvSpPr>
        <p:spPr>
          <a:xfrm>
            <a:off x="800100" y="6172200"/>
            <a:ext cx="4000500" cy="457200"/>
          </a:xfrm>
        </p:spPr>
        <p:txBody>
          <a:bodyPr/>
          <a:lstStyle>
            <a:lvl1pPr>
              <a:defRPr/>
            </a:lvl1pPr>
          </a:lstStyle>
          <a:p>
            <a:pPr>
              <a:defRPr/>
            </a:pPr>
            <a:endParaRPr lang="en-US">
              <a:solidFill>
                <a:srgbClr val="696464"/>
              </a:solidFill>
            </a:endParaRPr>
          </a:p>
        </p:txBody>
      </p:sp>
      <p:sp>
        <p:nvSpPr>
          <p:cNvPr id="11" name="Slide Number Placeholder 5"/>
          <p:cNvSpPr>
            <a:spLocks noGrp="1"/>
          </p:cNvSpPr>
          <p:nvPr>
            <p:ph type="sldNum" sz="quarter" idx="12"/>
          </p:nvPr>
        </p:nvSpPr>
        <p:spPr>
          <a:xfrm>
            <a:off x="146050" y="6208713"/>
            <a:ext cx="457200" cy="457200"/>
          </a:xfrm>
        </p:spPr>
        <p:txBody>
          <a:bodyPr/>
          <a:lstStyle>
            <a:lvl1pPr>
              <a:defRPr/>
            </a:lvl1pPr>
          </a:lstStyle>
          <a:p>
            <a:fld id="{2EBF1F11-D7D4-4317-B366-B793C5475EDF}" type="slidenum">
              <a:rPr lang="ar-SA"/>
              <a:pPr/>
              <a:t>‹#›</a:t>
            </a:fld>
            <a:endParaRPr lang="en-US">
              <a:cs typeface="Arial" panose="020B0604020202020204" pitchFamily="34" charset="0"/>
            </a:endParaRPr>
          </a:p>
        </p:txBody>
      </p:sp>
    </p:spTree>
    <p:extLst>
      <p:ext uri="{BB962C8B-B14F-4D97-AF65-F5344CB8AC3E}">
        <p14:creationId xmlns:p14="http://schemas.microsoft.com/office/powerpoint/2010/main" val="1903728109"/>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6"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7" name="Slide Number Placeholder 22"/>
          <p:cNvSpPr>
            <a:spLocks noGrp="1"/>
          </p:cNvSpPr>
          <p:nvPr>
            <p:ph type="sldNum" sz="quarter" idx="12"/>
          </p:nvPr>
        </p:nvSpPr>
        <p:spPr/>
        <p:txBody>
          <a:bodyPr/>
          <a:lstStyle>
            <a:lvl1pPr>
              <a:defRPr/>
            </a:lvl1pPr>
          </a:lstStyle>
          <a:p>
            <a:fld id="{4721CB29-3E7F-4931-B1C6-806D8A232796}" type="slidenum">
              <a:rPr lang="ar-SA"/>
              <a:pPr/>
              <a:t>‹#›</a:t>
            </a:fld>
            <a:endParaRPr lang="en-US">
              <a:cs typeface="Arial" panose="020B0604020202020204" pitchFamily="34" charset="0"/>
            </a:endParaRPr>
          </a:p>
        </p:txBody>
      </p:sp>
    </p:spTree>
    <p:extLst>
      <p:ext uri="{BB962C8B-B14F-4D97-AF65-F5344CB8AC3E}">
        <p14:creationId xmlns:p14="http://schemas.microsoft.com/office/powerpoint/2010/main" val="41630697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8"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9" name="Slide Number Placeholder 22"/>
          <p:cNvSpPr>
            <a:spLocks noGrp="1"/>
          </p:cNvSpPr>
          <p:nvPr>
            <p:ph type="sldNum" sz="quarter" idx="12"/>
          </p:nvPr>
        </p:nvSpPr>
        <p:spPr/>
        <p:txBody>
          <a:bodyPr/>
          <a:lstStyle>
            <a:lvl1pPr>
              <a:defRPr/>
            </a:lvl1pPr>
          </a:lstStyle>
          <a:p>
            <a:fld id="{92FDB808-FC64-4EFF-B37B-38A33C0D0AFD}" type="slidenum">
              <a:rPr lang="ar-SA"/>
              <a:pPr/>
              <a:t>‹#›</a:t>
            </a:fld>
            <a:endParaRPr lang="en-US">
              <a:cs typeface="Arial" panose="020B0604020202020204" pitchFamily="34" charset="0"/>
            </a:endParaRPr>
          </a:p>
        </p:txBody>
      </p:sp>
    </p:spTree>
    <p:extLst>
      <p:ext uri="{BB962C8B-B14F-4D97-AF65-F5344CB8AC3E}">
        <p14:creationId xmlns:p14="http://schemas.microsoft.com/office/powerpoint/2010/main" val="27259149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4"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5" name="Slide Number Placeholder 22"/>
          <p:cNvSpPr>
            <a:spLocks noGrp="1"/>
          </p:cNvSpPr>
          <p:nvPr>
            <p:ph type="sldNum" sz="quarter" idx="12"/>
          </p:nvPr>
        </p:nvSpPr>
        <p:spPr/>
        <p:txBody>
          <a:bodyPr/>
          <a:lstStyle>
            <a:lvl1pPr>
              <a:defRPr/>
            </a:lvl1pPr>
          </a:lstStyle>
          <a:p>
            <a:fld id="{0DABDDF2-5613-46BC-A6FB-524C080FE10B}" type="slidenum">
              <a:rPr lang="ar-SA"/>
              <a:pPr/>
              <a:t>‹#›</a:t>
            </a:fld>
            <a:endParaRPr lang="en-US">
              <a:cs typeface="Arial" panose="020B0604020202020204" pitchFamily="34" charset="0"/>
            </a:endParaRPr>
          </a:p>
        </p:txBody>
      </p:sp>
    </p:spTree>
    <p:extLst>
      <p:ext uri="{BB962C8B-B14F-4D97-AF65-F5344CB8AC3E}">
        <p14:creationId xmlns:p14="http://schemas.microsoft.com/office/powerpoint/2010/main" val="1838606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5A1B0F5E-1B96-4227-933A-9EDCC518793A}" type="datetimeFigureOut">
              <a:rPr lang="en-IN" smtClean="0"/>
              <a:pPr/>
              <a:t>16-08-2022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B05B32-EE99-4EAB-8100-E71CE641CC5E}" type="slidenum">
              <a:rPr lang="en-IN" smtClean="0"/>
              <a:pPr/>
              <a:t>‹#›</a:t>
            </a:fld>
            <a:endParaRPr lang="en-IN"/>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3"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4" name="Slide Number Placeholder 22"/>
          <p:cNvSpPr>
            <a:spLocks noGrp="1"/>
          </p:cNvSpPr>
          <p:nvPr>
            <p:ph type="sldNum" sz="quarter" idx="12"/>
          </p:nvPr>
        </p:nvSpPr>
        <p:spPr/>
        <p:txBody>
          <a:bodyPr/>
          <a:lstStyle>
            <a:lvl1pPr>
              <a:defRPr/>
            </a:lvl1pPr>
          </a:lstStyle>
          <a:p>
            <a:fld id="{7E980DA9-F7BB-4010-B8B0-97D871EEB1E6}" type="slidenum">
              <a:rPr lang="ar-SA"/>
              <a:pPr/>
              <a:t>‹#›</a:t>
            </a:fld>
            <a:endParaRPr lang="en-US">
              <a:cs typeface="Arial" panose="020B0604020202020204" pitchFamily="34" charset="0"/>
            </a:endParaRPr>
          </a:p>
        </p:txBody>
      </p:sp>
    </p:spTree>
    <p:extLst>
      <p:ext uri="{BB962C8B-B14F-4D97-AF65-F5344CB8AC3E}">
        <p14:creationId xmlns:p14="http://schemas.microsoft.com/office/powerpoint/2010/main" val="35120486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useBgFill="1">
        <p:nvSpPr>
          <p:cNvPr id="6" name="Rounded Rectangle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p:cNvSpPr>
            <a:spLocks noGrp="1"/>
          </p:cNvSpPr>
          <p:nvPr>
            <p:ph type="dt" sz="half" idx="10"/>
          </p:nvPr>
        </p:nvSpPr>
        <p:spPr/>
        <p:txBody>
          <a:bodyPr/>
          <a:lstStyle>
            <a:lvl1pPr>
              <a:defRPr/>
            </a:lvl1pPr>
          </a:lstStyle>
          <a:p>
            <a:pPr>
              <a:defRPr/>
            </a:pPr>
            <a:endParaRPr lang="en-US">
              <a:solidFill>
                <a:srgbClr val="696464"/>
              </a:solidFill>
            </a:endParaRPr>
          </a:p>
        </p:txBody>
      </p:sp>
      <p:sp>
        <p:nvSpPr>
          <p:cNvPr id="8" name="Footer Placeholder 5"/>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9" name="Slide Number Placeholder 6"/>
          <p:cNvSpPr>
            <a:spLocks noGrp="1"/>
          </p:cNvSpPr>
          <p:nvPr>
            <p:ph type="sldNum" sz="quarter" idx="12"/>
          </p:nvPr>
        </p:nvSpPr>
        <p:spPr/>
        <p:txBody>
          <a:bodyPr/>
          <a:lstStyle>
            <a:lvl1pPr>
              <a:defRPr/>
            </a:lvl1pPr>
          </a:lstStyle>
          <a:p>
            <a:fld id="{6CFD2F6E-DD60-4634-9CB7-974CDD33C175}" type="slidenum">
              <a:rPr lang="ar-SA"/>
              <a:pPr/>
              <a:t>‹#›</a:t>
            </a:fld>
            <a:endParaRPr lang="en-US">
              <a:cs typeface="Arial" panose="020B0604020202020204" pitchFamily="34" charset="0"/>
            </a:endParaRPr>
          </a:p>
        </p:txBody>
      </p:sp>
    </p:spTree>
    <p:extLst>
      <p:ext uri="{BB962C8B-B14F-4D97-AF65-F5344CB8AC3E}">
        <p14:creationId xmlns:p14="http://schemas.microsoft.com/office/powerpoint/2010/main" val="1615041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6" name="Rectangle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7" name="Rectangle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a:t>Click icon to add picture</a:t>
            </a:r>
            <a:endParaRPr lang="en-US" noProof="0" dirty="0"/>
          </a:p>
        </p:txBody>
      </p:sp>
      <p:sp>
        <p:nvSpPr>
          <p:cNvPr id="8" name="Date Placeholder 4"/>
          <p:cNvSpPr>
            <a:spLocks noGrp="1"/>
          </p:cNvSpPr>
          <p:nvPr>
            <p:ph type="dt" sz="half" idx="10"/>
          </p:nvPr>
        </p:nvSpPr>
        <p:spPr/>
        <p:txBody>
          <a:bodyPr/>
          <a:lstStyle>
            <a:lvl1pPr>
              <a:defRPr/>
            </a:lvl1pPr>
          </a:lstStyle>
          <a:p>
            <a:pPr>
              <a:defRPr/>
            </a:pPr>
            <a:endParaRPr lang="en-US">
              <a:solidFill>
                <a:srgbClr val="696464"/>
              </a:solidFill>
            </a:endParaRPr>
          </a:p>
        </p:txBody>
      </p:sp>
      <p:sp>
        <p:nvSpPr>
          <p:cNvPr id="9" name="Footer Placeholder 5"/>
          <p:cNvSpPr>
            <a:spLocks noGrp="1"/>
          </p:cNvSpPr>
          <p:nvPr>
            <p:ph type="ftr" sz="quarter" idx="11"/>
          </p:nvPr>
        </p:nvSpPr>
        <p:spPr>
          <a:xfrm>
            <a:off x="914400" y="6172200"/>
            <a:ext cx="3886200" cy="457200"/>
          </a:xfrm>
        </p:spPr>
        <p:txBody>
          <a:bodyPr/>
          <a:lstStyle>
            <a:lvl1pPr>
              <a:defRPr/>
            </a:lvl1pPr>
          </a:lstStyle>
          <a:p>
            <a:pPr>
              <a:defRPr/>
            </a:pPr>
            <a:endParaRPr lang="en-US">
              <a:solidFill>
                <a:srgbClr val="696464"/>
              </a:solidFill>
            </a:endParaRPr>
          </a:p>
        </p:txBody>
      </p:sp>
      <p:sp>
        <p:nvSpPr>
          <p:cNvPr id="10" name="Slide Number Placeholder 6"/>
          <p:cNvSpPr>
            <a:spLocks noGrp="1"/>
          </p:cNvSpPr>
          <p:nvPr>
            <p:ph type="sldNum" sz="quarter" idx="12"/>
          </p:nvPr>
        </p:nvSpPr>
        <p:spPr>
          <a:xfrm>
            <a:off x="146050" y="6208713"/>
            <a:ext cx="457200" cy="457200"/>
          </a:xfrm>
        </p:spPr>
        <p:txBody>
          <a:bodyPr/>
          <a:lstStyle>
            <a:lvl1pPr>
              <a:defRPr/>
            </a:lvl1pPr>
          </a:lstStyle>
          <a:p>
            <a:fld id="{9DAE73E5-80AC-49B2-A985-F38092CC907C}" type="slidenum">
              <a:rPr lang="ar-SA"/>
              <a:pPr/>
              <a:t>‹#›</a:t>
            </a:fld>
            <a:endParaRPr lang="en-US">
              <a:cs typeface="Arial" panose="020B0604020202020204" pitchFamily="34" charset="0"/>
            </a:endParaRPr>
          </a:p>
        </p:txBody>
      </p:sp>
    </p:spTree>
    <p:extLst>
      <p:ext uri="{BB962C8B-B14F-4D97-AF65-F5344CB8AC3E}">
        <p14:creationId xmlns:p14="http://schemas.microsoft.com/office/powerpoint/2010/main" val="15460598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6" name="Slide Number Placeholder 22"/>
          <p:cNvSpPr>
            <a:spLocks noGrp="1"/>
          </p:cNvSpPr>
          <p:nvPr>
            <p:ph type="sldNum" sz="quarter" idx="12"/>
          </p:nvPr>
        </p:nvSpPr>
        <p:spPr/>
        <p:txBody>
          <a:bodyPr/>
          <a:lstStyle>
            <a:lvl1pPr>
              <a:defRPr/>
            </a:lvl1pPr>
          </a:lstStyle>
          <a:p>
            <a:fld id="{D9A103CF-6273-4BDA-9F42-8E282871F8DA}" type="slidenum">
              <a:rPr lang="ar-SA"/>
              <a:pPr/>
              <a:t>‹#›</a:t>
            </a:fld>
            <a:endParaRPr lang="en-US">
              <a:cs typeface="Arial" panose="020B0604020202020204" pitchFamily="34" charset="0"/>
            </a:endParaRPr>
          </a:p>
        </p:txBody>
      </p:sp>
    </p:spTree>
    <p:extLst>
      <p:ext uri="{BB962C8B-B14F-4D97-AF65-F5344CB8AC3E}">
        <p14:creationId xmlns:p14="http://schemas.microsoft.com/office/powerpoint/2010/main" val="28060710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6" name="Slide Number Placeholder 22"/>
          <p:cNvSpPr>
            <a:spLocks noGrp="1"/>
          </p:cNvSpPr>
          <p:nvPr>
            <p:ph type="sldNum" sz="quarter" idx="12"/>
          </p:nvPr>
        </p:nvSpPr>
        <p:spPr/>
        <p:txBody>
          <a:bodyPr/>
          <a:lstStyle>
            <a:lvl1pPr>
              <a:defRPr/>
            </a:lvl1pPr>
          </a:lstStyle>
          <a:p>
            <a:fld id="{23FDACCD-72F5-444A-AA38-EAFE89F9CB6D}" type="slidenum">
              <a:rPr lang="ar-SA"/>
              <a:pPr/>
              <a:t>‹#›</a:t>
            </a:fld>
            <a:endParaRPr lang="en-US">
              <a:cs typeface="Arial" panose="020B0604020202020204" pitchFamily="34" charset="0"/>
            </a:endParaRPr>
          </a:p>
        </p:txBody>
      </p:sp>
    </p:spTree>
    <p:extLst>
      <p:ext uri="{BB962C8B-B14F-4D97-AF65-F5344CB8AC3E}">
        <p14:creationId xmlns:p14="http://schemas.microsoft.com/office/powerpoint/2010/main" val="2118661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A1B0F5E-1B96-4227-933A-9EDCC518793A}" type="datetimeFigureOut">
              <a:rPr lang="en-IN" smtClean="0"/>
              <a:pPr/>
              <a:t>16-08-2022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B05B32-EE99-4EAB-8100-E71CE641CC5E}" type="slidenum">
              <a:rPr lang="en-IN" smtClean="0"/>
              <a:pPr/>
              <a:t>‹#›</a:t>
            </a:fld>
            <a:endParaRPr lang="en-IN"/>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5A1B0F5E-1B96-4227-933A-9EDCC518793A}" type="datetimeFigureOut">
              <a:rPr lang="en-IN" smtClean="0"/>
              <a:pPr/>
              <a:t>16-08-2022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2B05B32-EE99-4EAB-8100-E71CE641CC5E}"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A1B0F5E-1B96-4227-933A-9EDCC518793A}" type="datetimeFigureOut">
              <a:rPr lang="en-IN" smtClean="0"/>
              <a:pPr/>
              <a:t>16-08-2022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2B05B32-EE99-4EAB-8100-E71CE641CC5E}" type="slidenum">
              <a:rPr lang="en-IN" smtClean="0"/>
              <a:pPr/>
              <a:t>‹#›</a:t>
            </a:fld>
            <a:endParaRPr lang="en-IN"/>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1B0F5E-1B96-4227-933A-9EDCC518793A}" type="datetimeFigureOut">
              <a:rPr lang="en-IN" smtClean="0"/>
              <a:pPr/>
              <a:t>16-08-2022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2B05B32-EE99-4EAB-8100-E71CE641CC5E}"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5A1B0F5E-1B96-4227-933A-9EDCC518793A}" type="datetimeFigureOut">
              <a:rPr lang="en-IN" smtClean="0"/>
              <a:pPr/>
              <a:t>16-08-2022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2B05B32-EE99-4EAB-8100-E71CE641CC5E}"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5A1B0F5E-1B96-4227-933A-9EDCC518793A}" type="datetimeFigureOut">
              <a:rPr lang="en-IN" smtClean="0"/>
              <a:pPr/>
              <a:t>16-08-2022</a:t>
            </a:fld>
            <a:endParaRPr lang="en-IN"/>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C2B05B32-EE99-4EAB-8100-E71CE641CC5E}" type="slidenum">
              <a:rPr lang="en-IN" smtClean="0"/>
              <a:pPr/>
              <a:t>‹#›</a:t>
            </a:fld>
            <a:endParaRPr lang="en-IN"/>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3.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5A1B0F5E-1B96-4227-933A-9EDCC518793A}" type="datetimeFigureOut">
              <a:rPr lang="en-IN" smtClean="0"/>
              <a:pPr/>
              <a:t>16-08-2022</a:t>
            </a:fld>
            <a:endParaRPr lang="en-IN"/>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IN"/>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C2B05B32-EE99-4EAB-8100-E71CE641CC5E}"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useBgFill="1">
        <p:nvSpPr>
          <p:cNvPr id="8" name="Rounded Rectangle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1028" name="Title Placeholder 21"/>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t>Click to edit Master title style</a:t>
            </a:r>
          </a:p>
        </p:txBody>
      </p:sp>
      <p:sp>
        <p:nvSpPr>
          <p:cNvPr id="1029" name="Text Placeholder 12"/>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cs typeface="Arial" charset="0"/>
              </a:defRPr>
            </a:lvl1pPr>
          </a:lstStyle>
          <a:p>
            <a:pPr rtl="1" fontAlgn="base">
              <a:spcBef>
                <a:spcPct val="0"/>
              </a:spcBef>
              <a:spcAft>
                <a:spcPct val="0"/>
              </a:spcAft>
              <a:defRPr/>
            </a:pPr>
            <a:endParaRPr lang="en-US">
              <a:solidFill>
                <a:srgbClr val="696464"/>
              </a:solidFill>
              <a:latin typeface="Arial Rounded MT Bold" panose="020F0704030504030204" pitchFamily="34" charset="0"/>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cs typeface="Arial" charset="0"/>
              </a:defRPr>
            </a:lvl1pPr>
          </a:lstStyle>
          <a:p>
            <a:pPr algn="r" rtl="1" fontAlgn="base">
              <a:spcBef>
                <a:spcPct val="0"/>
              </a:spcBef>
              <a:spcAft>
                <a:spcPct val="0"/>
              </a:spcAft>
              <a:defRPr/>
            </a:pPr>
            <a:endParaRPr lang="en-US">
              <a:solidFill>
                <a:srgbClr val="696464"/>
              </a:solidFill>
              <a:latin typeface="Arial Rounded MT Bold" panose="020F0704030504030204" pitchFamily="34" charset="0"/>
            </a:endParaRPr>
          </a:p>
        </p:txBody>
      </p:sp>
      <p:sp>
        <p:nvSpPr>
          <p:cNvPr id="23" name="Slide Number Placeholder 22"/>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cs typeface="Tahoma" panose="020B0604030504040204" pitchFamily="34" charset="0"/>
              </a:defRPr>
            </a:lvl1pPr>
          </a:lstStyle>
          <a:p>
            <a:pPr rtl="1" fontAlgn="base">
              <a:spcBef>
                <a:spcPct val="0"/>
              </a:spcBef>
              <a:spcAft>
                <a:spcPct val="0"/>
              </a:spcAft>
            </a:pPr>
            <a:fld id="{A82BAFF9-012D-40D5-A951-7042D3404C44}" type="slidenum">
              <a:rPr lang="ar-SA" smtClean="0"/>
              <a:pPr rtl="1" fontAlgn="base">
                <a:spcBef>
                  <a:spcPct val="0"/>
                </a:spcBef>
                <a:spcAft>
                  <a:spcPct val="0"/>
                </a:spcAft>
              </a:pPr>
              <a:t>‹#›</a:t>
            </a:fld>
            <a:endParaRPr lang="en-US">
              <a:cs typeface="Arial" panose="020B0604020202020204" pitchFamily="34" charset="0"/>
            </a:endParaRPr>
          </a:p>
        </p:txBody>
      </p:sp>
      <p:pic>
        <p:nvPicPr>
          <p:cNvPr id="1033" name="Picture 7" descr="1111111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2249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cs typeface="Tahoma" pitchFamily="34" charset="0"/>
        </a:defRPr>
      </a:lvl2pPr>
      <a:lvl3pPr algn="l" rtl="0" eaLnBrk="0" fontAlgn="base" hangingPunct="0">
        <a:spcBef>
          <a:spcPct val="0"/>
        </a:spcBef>
        <a:spcAft>
          <a:spcPct val="0"/>
        </a:spcAft>
        <a:defRPr sz="4000">
          <a:solidFill>
            <a:schemeClr val="tx2"/>
          </a:solidFill>
          <a:latin typeface="Franklin Gothic Book" pitchFamily="34" charset="0"/>
          <a:cs typeface="Tahoma" pitchFamily="34" charset="0"/>
        </a:defRPr>
      </a:lvl3pPr>
      <a:lvl4pPr algn="l" rtl="0" eaLnBrk="0" fontAlgn="base" hangingPunct="0">
        <a:spcBef>
          <a:spcPct val="0"/>
        </a:spcBef>
        <a:spcAft>
          <a:spcPct val="0"/>
        </a:spcAft>
        <a:defRPr sz="4000">
          <a:solidFill>
            <a:schemeClr val="tx2"/>
          </a:solidFill>
          <a:latin typeface="Franklin Gothic Book" pitchFamily="34" charset="0"/>
          <a:cs typeface="Tahoma" pitchFamily="34" charset="0"/>
        </a:defRPr>
      </a:lvl4pPr>
      <a:lvl5pPr algn="l" rtl="0" eaLnBrk="0" fontAlgn="base" hangingPunct="0">
        <a:spcBef>
          <a:spcPct val="0"/>
        </a:spcBef>
        <a:spcAft>
          <a:spcPct val="0"/>
        </a:spcAft>
        <a:defRPr sz="4000">
          <a:solidFill>
            <a:schemeClr val="tx2"/>
          </a:solidFill>
          <a:latin typeface="Franklin Gothic Book" pitchFamily="34" charset="0"/>
          <a:cs typeface="Tahoma" pitchFamily="34" charset="0"/>
        </a:defRPr>
      </a:lvl5pPr>
      <a:lvl6pPr marL="457200" algn="l" rtl="0" fontAlgn="base">
        <a:spcBef>
          <a:spcPct val="0"/>
        </a:spcBef>
        <a:spcAft>
          <a:spcPct val="0"/>
        </a:spcAft>
        <a:defRPr sz="4000">
          <a:solidFill>
            <a:schemeClr val="tx2"/>
          </a:solidFill>
          <a:latin typeface="Franklin Gothic Book" pitchFamily="34" charset="0"/>
          <a:cs typeface="Tahoma" pitchFamily="34" charset="0"/>
        </a:defRPr>
      </a:lvl6pPr>
      <a:lvl7pPr marL="914400" algn="l" rtl="0" fontAlgn="base">
        <a:spcBef>
          <a:spcPct val="0"/>
        </a:spcBef>
        <a:spcAft>
          <a:spcPct val="0"/>
        </a:spcAft>
        <a:defRPr sz="4000">
          <a:solidFill>
            <a:schemeClr val="tx2"/>
          </a:solidFill>
          <a:latin typeface="Franklin Gothic Book" pitchFamily="34" charset="0"/>
          <a:cs typeface="Tahoma" pitchFamily="34" charset="0"/>
        </a:defRPr>
      </a:lvl7pPr>
      <a:lvl8pPr marL="1371600" algn="l" rtl="0" fontAlgn="base">
        <a:spcBef>
          <a:spcPct val="0"/>
        </a:spcBef>
        <a:spcAft>
          <a:spcPct val="0"/>
        </a:spcAft>
        <a:defRPr sz="4000">
          <a:solidFill>
            <a:schemeClr val="tx2"/>
          </a:solidFill>
          <a:latin typeface="Franklin Gothic Book" pitchFamily="34" charset="0"/>
          <a:cs typeface="Tahoma" pitchFamily="34" charset="0"/>
        </a:defRPr>
      </a:lvl8pPr>
      <a:lvl9pPr marL="1828800" algn="l" rtl="0" fontAlgn="base">
        <a:spcBef>
          <a:spcPct val="0"/>
        </a:spcBef>
        <a:spcAft>
          <a:spcPct val="0"/>
        </a:spcAft>
        <a:defRPr sz="4000">
          <a:solidFill>
            <a:schemeClr val="tx2"/>
          </a:solidFill>
          <a:latin typeface="Franklin Gothic Book" pitchFamily="34" charset="0"/>
          <a:cs typeface="Tahoma"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useBgFill="1">
        <p:nvSpPr>
          <p:cNvPr id="8" name="Rounded Rectangle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rtl="1" fontAlgn="base">
              <a:spcBef>
                <a:spcPct val="0"/>
              </a:spcBef>
              <a:spcAft>
                <a:spcPct val="0"/>
              </a:spcAft>
              <a:defRPr/>
            </a:pPr>
            <a:endParaRPr lang="en-US">
              <a:solidFill>
                <a:prstClr val="white"/>
              </a:solidFill>
            </a:endParaRPr>
          </a:p>
        </p:txBody>
      </p:sp>
      <p:sp>
        <p:nvSpPr>
          <p:cNvPr id="1028" name="Title Placeholder 21"/>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t>Click to edit Master title style</a:t>
            </a:r>
          </a:p>
        </p:txBody>
      </p:sp>
      <p:sp>
        <p:nvSpPr>
          <p:cNvPr id="1029" name="Text Placeholder 12"/>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cs typeface="Arial" charset="0"/>
              </a:defRPr>
            </a:lvl1pPr>
          </a:lstStyle>
          <a:p>
            <a:pPr rtl="1" fontAlgn="base">
              <a:spcBef>
                <a:spcPct val="0"/>
              </a:spcBef>
              <a:spcAft>
                <a:spcPct val="0"/>
              </a:spcAft>
              <a:defRPr/>
            </a:pPr>
            <a:endParaRPr lang="en-US">
              <a:solidFill>
                <a:srgbClr val="696464"/>
              </a:solidFill>
              <a:latin typeface="Arial Rounded MT Bold" panose="020F0704030504030204" pitchFamily="34" charset="0"/>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cs typeface="Arial" charset="0"/>
              </a:defRPr>
            </a:lvl1pPr>
          </a:lstStyle>
          <a:p>
            <a:pPr algn="r" rtl="1" fontAlgn="base">
              <a:spcBef>
                <a:spcPct val="0"/>
              </a:spcBef>
              <a:spcAft>
                <a:spcPct val="0"/>
              </a:spcAft>
              <a:defRPr/>
            </a:pPr>
            <a:endParaRPr lang="en-US">
              <a:solidFill>
                <a:srgbClr val="696464"/>
              </a:solidFill>
              <a:latin typeface="Arial Rounded MT Bold" panose="020F0704030504030204" pitchFamily="34" charset="0"/>
            </a:endParaRPr>
          </a:p>
        </p:txBody>
      </p:sp>
      <p:sp>
        <p:nvSpPr>
          <p:cNvPr id="23" name="Slide Number Placeholder 22"/>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cs typeface="Tahoma" panose="020B0604030504040204" pitchFamily="34" charset="0"/>
              </a:defRPr>
            </a:lvl1pPr>
          </a:lstStyle>
          <a:p>
            <a:pPr rtl="1" fontAlgn="base">
              <a:spcBef>
                <a:spcPct val="0"/>
              </a:spcBef>
              <a:spcAft>
                <a:spcPct val="0"/>
              </a:spcAft>
            </a:pPr>
            <a:fld id="{A82BAFF9-012D-40D5-A951-7042D3404C44}" type="slidenum">
              <a:rPr lang="ar-SA" smtClean="0"/>
              <a:pPr rtl="1" fontAlgn="base">
                <a:spcBef>
                  <a:spcPct val="0"/>
                </a:spcBef>
                <a:spcAft>
                  <a:spcPct val="0"/>
                </a:spcAft>
              </a:pPr>
              <a:t>‹#›</a:t>
            </a:fld>
            <a:endParaRPr lang="en-US">
              <a:cs typeface="Arial" panose="020B0604020202020204" pitchFamily="34" charset="0"/>
            </a:endParaRPr>
          </a:p>
        </p:txBody>
      </p:sp>
      <p:pic>
        <p:nvPicPr>
          <p:cNvPr id="1033" name="Picture 7" descr="1111111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107181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cs typeface="Tahoma" pitchFamily="34" charset="0"/>
        </a:defRPr>
      </a:lvl2pPr>
      <a:lvl3pPr algn="l" rtl="0" eaLnBrk="0" fontAlgn="base" hangingPunct="0">
        <a:spcBef>
          <a:spcPct val="0"/>
        </a:spcBef>
        <a:spcAft>
          <a:spcPct val="0"/>
        </a:spcAft>
        <a:defRPr sz="4000">
          <a:solidFill>
            <a:schemeClr val="tx2"/>
          </a:solidFill>
          <a:latin typeface="Franklin Gothic Book" pitchFamily="34" charset="0"/>
          <a:cs typeface="Tahoma" pitchFamily="34" charset="0"/>
        </a:defRPr>
      </a:lvl3pPr>
      <a:lvl4pPr algn="l" rtl="0" eaLnBrk="0" fontAlgn="base" hangingPunct="0">
        <a:spcBef>
          <a:spcPct val="0"/>
        </a:spcBef>
        <a:spcAft>
          <a:spcPct val="0"/>
        </a:spcAft>
        <a:defRPr sz="4000">
          <a:solidFill>
            <a:schemeClr val="tx2"/>
          </a:solidFill>
          <a:latin typeface="Franklin Gothic Book" pitchFamily="34" charset="0"/>
          <a:cs typeface="Tahoma" pitchFamily="34" charset="0"/>
        </a:defRPr>
      </a:lvl4pPr>
      <a:lvl5pPr algn="l" rtl="0" eaLnBrk="0" fontAlgn="base" hangingPunct="0">
        <a:spcBef>
          <a:spcPct val="0"/>
        </a:spcBef>
        <a:spcAft>
          <a:spcPct val="0"/>
        </a:spcAft>
        <a:defRPr sz="4000">
          <a:solidFill>
            <a:schemeClr val="tx2"/>
          </a:solidFill>
          <a:latin typeface="Franklin Gothic Book" pitchFamily="34" charset="0"/>
          <a:cs typeface="Tahoma" pitchFamily="34" charset="0"/>
        </a:defRPr>
      </a:lvl5pPr>
      <a:lvl6pPr marL="457200" algn="l" rtl="0" fontAlgn="base">
        <a:spcBef>
          <a:spcPct val="0"/>
        </a:spcBef>
        <a:spcAft>
          <a:spcPct val="0"/>
        </a:spcAft>
        <a:defRPr sz="4000">
          <a:solidFill>
            <a:schemeClr val="tx2"/>
          </a:solidFill>
          <a:latin typeface="Franklin Gothic Book" pitchFamily="34" charset="0"/>
          <a:cs typeface="Tahoma" pitchFamily="34" charset="0"/>
        </a:defRPr>
      </a:lvl6pPr>
      <a:lvl7pPr marL="914400" algn="l" rtl="0" fontAlgn="base">
        <a:spcBef>
          <a:spcPct val="0"/>
        </a:spcBef>
        <a:spcAft>
          <a:spcPct val="0"/>
        </a:spcAft>
        <a:defRPr sz="4000">
          <a:solidFill>
            <a:schemeClr val="tx2"/>
          </a:solidFill>
          <a:latin typeface="Franklin Gothic Book" pitchFamily="34" charset="0"/>
          <a:cs typeface="Tahoma" pitchFamily="34" charset="0"/>
        </a:defRPr>
      </a:lvl7pPr>
      <a:lvl8pPr marL="1371600" algn="l" rtl="0" fontAlgn="base">
        <a:spcBef>
          <a:spcPct val="0"/>
        </a:spcBef>
        <a:spcAft>
          <a:spcPct val="0"/>
        </a:spcAft>
        <a:defRPr sz="4000">
          <a:solidFill>
            <a:schemeClr val="tx2"/>
          </a:solidFill>
          <a:latin typeface="Franklin Gothic Book" pitchFamily="34" charset="0"/>
          <a:cs typeface="Tahoma" pitchFamily="34" charset="0"/>
        </a:defRPr>
      </a:lvl8pPr>
      <a:lvl9pPr marL="1828800" algn="l" rtl="0" fontAlgn="base">
        <a:spcBef>
          <a:spcPct val="0"/>
        </a:spcBef>
        <a:spcAft>
          <a:spcPct val="0"/>
        </a:spcAft>
        <a:defRPr sz="4000">
          <a:solidFill>
            <a:schemeClr val="tx2"/>
          </a:solidFill>
          <a:latin typeface="Franklin Gothic Book" pitchFamily="34" charset="0"/>
          <a:cs typeface="Tahoma"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6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260648"/>
            <a:ext cx="7772400" cy="2088232"/>
          </a:xfrm>
        </p:spPr>
        <p:txBody>
          <a:bodyPr>
            <a:normAutofit/>
          </a:bodyPr>
          <a:lstStyle/>
          <a:p>
            <a:pPr algn="ctr"/>
            <a:r>
              <a:rPr lang="en-US" dirty="0">
                <a:solidFill>
                  <a:srgbClr val="FF0000"/>
                </a:solidFill>
              </a:rPr>
              <a:t>UNIT-IV </a:t>
            </a:r>
            <a:br>
              <a:rPr lang="en-US" dirty="0">
                <a:solidFill>
                  <a:srgbClr val="FF0000"/>
                </a:solidFill>
              </a:rPr>
            </a:br>
            <a:endParaRPr lang="en-IN" dirty="0">
              <a:solidFill>
                <a:srgbClr val="FF0000"/>
              </a:solidFill>
            </a:endParaRPr>
          </a:p>
        </p:txBody>
      </p:sp>
      <p:sp>
        <p:nvSpPr>
          <p:cNvPr id="3" name="Subtitle 2"/>
          <p:cNvSpPr>
            <a:spLocks noGrp="1"/>
          </p:cNvSpPr>
          <p:nvPr>
            <p:ph type="subTitle" idx="1"/>
          </p:nvPr>
        </p:nvSpPr>
        <p:spPr>
          <a:xfrm>
            <a:off x="683568" y="1844824"/>
            <a:ext cx="7772400" cy="3456384"/>
          </a:xfrm>
        </p:spPr>
        <p:txBody>
          <a:bodyPr>
            <a:noAutofit/>
          </a:bodyPr>
          <a:lstStyle/>
          <a:p>
            <a:pPr algn="ctr">
              <a:lnSpc>
                <a:spcPct val="170000"/>
              </a:lnSpc>
            </a:pPr>
            <a:r>
              <a:rPr lang="en-US" sz="3200" dirty="0"/>
              <a:t>ENGINEERING MATERIALS</a:t>
            </a:r>
          </a:p>
          <a:p>
            <a:pPr algn="ctr">
              <a:lnSpc>
                <a:spcPct val="170000"/>
              </a:lnSpc>
            </a:pPr>
            <a:endParaRPr lang="en-US" sz="3200" dirty="0"/>
          </a:p>
          <a:p>
            <a:pPr algn="ctr">
              <a:lnSpc>
                <a:spcPct val="170000"/>
              </a:lnSpc>
            </a:pPr>
            <a:r>
              <a:rPr lang="en-US" sz="3200" dirty="0"/>
              <a:t>COMPOSITE MATERIALS &amp;</a:t>
            </a:r>
          </a:p>
          <a:p>
            <a:pPr algn="ctr">
              <a:lnSpc>
                <a:spcPct val="170000"/>
              </a:lnSpc>
            </a:pPr>
            <a:r>
              <a:rPr lang="en-US" sz="3200" dirty="0"/>
              <a:t>LIQUID CRYSTALS</a:t>
            </a:r>
          </a:p>
          <a:p>
            <a:pPr marL="571500" indent="-571500" algn="ctr">
              <a:lnSpc>
                <a:spcPct val="170000"/>
              </a:lnSpc>
              <a:buAutoNum type="romanLcParenR"/>
            </a:pPr>
            <a:endParaRPr lang="en-US" sz="3200" dirty="0"/>
          </a:p>
          <a:p>
            <a:pPr marL="571500" indent="-571500" algn="ctr">
              <a:lnSpc>
                <a:spcPct val="170000"/>
              </a:lnSpc>
            </a:pPr>
            <a:r>
              <a:rPr lang="en-US" sz="3200" dirty="0"/>
              <a:t>                                  </a:t>
            </a:r>
            <a:endParaRPr lang="en-IN"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a:xfrm>
            <a:off x="571500" y="274638"/>
            <a:ext cx="8215313" cy="1143000"/>
          </a:xfrm>
        </p:spPr>
        <p:txBody>
          <a:bodyPr>
            <a:noAutofit/>
          </a:bodyPr>
          <a:lstStyle/>
          <a:p>
            <a:pPr marL="263525" lvl="1" algn="ctr" rtl="0">
              <a:lnSpc>
                <a:spcPct val="150000"/>
              </a:lnSpc>
              <a:spcBef>
                <a:spcPts val="324"/>
              </a:spcBef>
              <a:buClr>
                <a:schemeClr val="accent1"/>
              </a:buClr>
              <a:defRPr/>
            </a:pPr>
            <a:r>
              <a:rPr lang="en-US" sz="2800" b="1" kern="1200" dirty="0">
                <a:solidFill>
                  <a:srgbClr val="FF0000"/>
                </a:solidFill>
                <a:latin typeface="Baskerville Old Face" panose="02020602080505020303" pitchFamily="18" charset="0"/>
                <a:ea typeface="+mn-ea"/>
                <a:cs typeface="+mn-cs"/>
              </a:rPr>
              <a:t>Disadvantages and Limitations of Composite Materials </a:t>
            </a:r>
          </a:p>
        </p:txBody>
      </p:sp>
      <p:sp>
        <p:nvSpPr>
          <p:cNvPr id="10243" name="Rectangle 5"/>
          <p:cNvSpPr>
            <a:spLocks noGrp="1" noChangeArrowheads="1"/>
          </p:cNvSpPr>
          <p:nvPr>
            <p:ph sz="quarter" idx="1"/>
          </p:nvPr>
        </p:nvSpPr>
        <p:spPr>
          <a:xfrm>
            <a:off x="35496" y="1377280"/>
            <a:ext cx="9001000" cy="4572000"/>
          </a:xfrm>
        </p:spPr>
        <p:txBody>
          <a:bodyPr>
            <a:noAutofit/>
          </a:bodyPr>
          <a:lstStyle/>
          <a:p>
            <a:pPr marL="631825" lvl="1" indent="-368300" algn="just">
              <a:lnSpc>
                <a:spcPct val="150000"/>
              </a:lnSpc>
              <a:buFont typeface="Wingdings" panose="05000000000000000000" pitchFamily="2" charset="2"/>
              <a:buChar char="Ø"/>
              <a:defRPr/>
            </a:pPr>
            <a:r>
              <a:rPr lang="en-US" sz="2400" dirty="0">
                <a:latin typeface="Baskerville Old Face" panose="02020602080505020303" pitchFamily="18" charset="0"/>
              </a:rPr>
              <a:t>Properties of many important composites are anisotropic ‑ the properties differ depending on the direction in which they are measured – this may be an advantage or a disadvantage</a:t>
            </a:r>
          </a:p>
          <a:p>
            <a:pPr marL="631825" lvl="1" indent="-368300" algn="just">
              <a:lnSpc>
                <a:spcPct val="150000"/>
              </a:lnSpc>
              <a:buFont typeface="Wingdings" panose="05000000000000000000" pitchFamily="2" charset="2"/>
              <a:buChar char="Ø"/>
              <a:defRPr/>
            </a:pPr>
            <a:r>
              <a:rPr lang="en-US" sz="2400" dirty="0">
                <a:latin typeface="Baskerville Old Face" panose="02020602080505020303" pitchFamily="18" charset="0"/>
              </a:rPr>
              <a:t>Many of the polymer‑based composites are subject to attack by chemicals or solvents, just as the polymers themselves are susceptible to attack</a:t>
            </a:r>
          </a:p>
          <a:p>
            <a:pPr marL="631825" lvl="1" indent="-368300" algn="just">
              <a:lnSpc>
                <a:spcPct val="150000"/>
              </a:lnSpc>
              <a:buFont typeface="Wingdings" panose="05000000000000000000" pitchFamily="2" charset="2"/>
              <a:buChar char="Ø"/>
              <a:defRPr/>
            </a:pPr>
            <a:r>
              <a:rPr lang="en-US" sz="2400" dirty="0">
                <a:latin typeface="Baskerville Old Face" panose="02020602080505020303" pitchFamily="18" charset="0"/>
              </a:rPr>
              <a:t>Manufacturing methods for shaping composite materials are often slow and costly </a:t>
            </a:r>
          </a:p>
        </p:txBody>
      </p:sp>
    </p:spTree>
    <p:extLst>
      <p:ext uri="{BB962C8B-B14F-4D97-AF65-F5344CB8AC3E}">
        <p14:creationId xmlns:p14="http://schemas.microsoft.com/office/powerpoint/2010/main" val="324996366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99392"/>
            <a:ext cx="8928992" cy="5184576"/>
          </a:xfrm>
        </p:spPr>
        <p:txBody>
          <a:bodyPr>
            <a:noAutofit/>
          </a:bodyPr>
          <a:lstStyle/>
          <a:p>
            <a:pPr marL="263525" lvl="1" algn="just">
              <a:lnSpc>
                <a:spcPct val="150000"/>
              </a:lnSpc>
              <a:defRPr/>
            </a:pPr>
            <a:r>
              <a:rPr lang="en-IN" sz="2400" dirty="0">
                <a:solidFill>
                  <a:srgbClr val="FF0000"/>
                </a:solidFill>
                <a:latin typeface="Baskerville Old Face" panose="02020602080505020303" pitchFamily="18" charset="0"/>
              </a:rPr>
              <a:t>Uses:</a:t>
            </a:r>
            <a:r>
              <a:rPr lang="en-IN" sz="2400" dirty="0">
                <a:latin typeface="Baskerville Old Face" panose="02020602080505020303" pitchFamily="18" charset="0"/>
              </a:rPr>
              <a:t> </a:t>
            </a:r>
          </a:p>
          <a:p>
            <a:pPr marL="631825" lvl="1" indent="-368300" algn="just">
              <a:lnSpc>
                <a:spcPct val="150000"/>
              </a:lnSpc>
              <a:buFont typeface="Wingdings" panose="05000000000000000000" pitchFamily="2" charset="2"/>
              <a:buChar char="Ø"/>
              <a:defRPr/>
            </a:pPr>
            <a:r>
              <a:rPr lang="en-IN" sz="2400" dirty="0">
                <a:latin typeface="Baskerville Old Face" panose="02020602080505020303" pitchFamily="18" charset="0"/>
              </a:rPr>
              <a:t>Transportation industry- Racing vehicle components, engine components, racing boats etc.,</a:t>
            </a:r>
          </a:p>
          <a:p>
            <a:pPr marL="631825" lvl="1" indent="-368300" algn="just">
              <a:lnSpc>
                <a:spcPct val="150000"/>
              </a:lnSpc>
              <a:buFont typeface="Wingdings" panose="05000000000000000000" pitchFamily="2" charset="2"/>
              <a:buChar char="Ø"/>
              <a:defRPr/>
            </a:pPr>
            <a:r>
              <a:rPr lang="en-IN" sz="2400" dirty="0">
                <a:latin typeface="Baskerville Old Face" panose="02020602080505020303" pitchFamily="18" charset="0"/>
              </a:rPr>
              <a:t>Aerospace rocket components, aircrafts.</a:t>
            </a:r>
          </a:p>
          <a:p>
            <a:pPr marL="631825" lvl="1" indent="-368300" algn="just">
              <a:lnSpc>
                <a:spcPct val="150000"/>
              </a:lnSpc>
              <a:buFont typeface="Wingdings" panose="05000000000000000000" pitchFamily="2" charset="2"/>
              <a:buChar char="Ø"/>
              <a:defRPr/>
            </a:pPr>
            <a:r>
              <a:rPr lang="en-IN" sz="2400" dirty="0">
                <a:latin typeface="Baskerville Old Face" panose="02020602080505020303" pitchFamily="18" charset="0"/>
              </a:rPr>
              <a:t>Sporting goods ( lawn tennis rockets) and musical instruments   </a:t>
            </a:r>
          </a:p>
          <a:p>
            <a:pPr marL="631825" lvl="1" indent="-368300" algn="just">
              <a:lnSpc>
                <a:spcPct val="150000"/>
              </a:lnSpc>
              <a:buFont typeface="Wingdings" panose="05000000000000000000" pitchFamily="2" charset="2"/>
              <a:buChar char="Ø"/>
              <a:defRPr/>
            </a:pPr>
            <a:r>
              <a:rPr lang="en-IN" sz="2400" dirty="0">
                <a:latin typeface="Baskerville Old Face" panose="02020602080505020303" pitchFamily="18" charset="0"/>
              </a:rPr>
              <a:t>Industrial equipments: High speed machinery, PCB in which composite is an electrically insulating substrate on which electrical circuits are mounted.</a:t>
            </a:r>
          </a:p>
          <a:p>
            <a:pPr marL="631825" lvl="1" indent="-368300" algn="just">
              <a:lnSpc>
                <a:spcPct val="150000"/>
              </a:lnSpc>
              <a:buFont typeface="Wingdings" panose="05000000000000000000" pitchFamily="2" charset="2"/>
              <a:buChar char="Ø"/>
              <a:defRPr/>
            </a:pPr>
            <a:r>
              <a:rPr lang="en-IN" sz="2400" dirty="0">
                <a:latin typeface="Baskerville Old Face" panose="02020602080505020303" pitchFamily="18" charset="0"/>
              </a:rPr>
              <a:t>Communication antennae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0537" y="1052736"/>
            <a:ext cx="8928992" cy="5400600"/>
          </a:xfrm>
        </p:spPr>
        <p:txBody>
          <a:bodyPr>
            <a:noAutofit/>
          </a:bodyPr>
          <a:lstStyle/>
          <a:p>
            <a:pPr marL="365760" indent="-256032" algn="just">
              <a:lnSpc>
                <a:spcPct val="150000"/>
              </a:lnSpc>
              <a:buFont typeface="Wingdings" panose="05000000000000000000" pitchFamily="2" charset="2"/>
              <a:buChar char="§"/>
            </a:pPr>
            <a:r>
              <a:rPr lang="en-IN" sz="2400" dirty="0">
                <a:solidFill>
                  <a:srgbClr val="FF0000"/>
                </a:solidFill>
                <a:latin typeface="Baskerville Old Face" panose="02020602080505020303" pitchFamily="18" charset="0"/>
              </a:rPr>
              <a:t>Definition:</a:t>
            </a:r>
            <a:r>
              <a:rPr lang="en-IN" sz="2400" dirty="0">
                <a:solidFill>
                  <a:schemeClr val="tx1"/>
                </a:solidFill>
                <a:latin typeface="Baskerville Old Face" panose="02020602080505020303" pitchFamily="18" charset="0"/>
              </a:rPr>
              <a:t> It may be defined as, composite materials are </a:t>
            </a:r>
            <a:r>
              <a:rPr lang="en-IN" sz="2400" dirty="0" err="1">
                <a:solidFill>
                  <a:schemeClr val="tx1"/>
                </a:solidFill>
                <a:latin typeface="Baskerville Old Face" panose="02020602080505020303" pitchFamily="18" charset="0"/>
              </a:rPr>
              <a:t>multi phase</a:t>
            </a:r>
            <a:r>
              <a:rPr lang="en-IN" sz="2400" dirty="0">
                <a:solidFill>
                  <a:schemeClr val="tx1"/>
                </a:solidFill>
                <a:latin typeface="Baskerville Old Face" panose="02020602080505020303" pitchFamily="18" charset="0"/>
              </a:rPr>
              <a:t> material that consists of two or more physically and or chemically distinct phases, and the properties of these materials are different from those of the individual materials of the composite.</a:t>
            </a:r>
          </a:p>
          <a:p>
            <a:pPr marL="365760" indent="-256032" algn="just">
              <a:lnSpc>
                <a:spcPct val="150000"/>
              </a:lnSpc>
              <a:buFont typeface="Wingdings" panose="05000000000000000000" pitchFamily="2" charset="2"/>
              <a:buChar char="§"/>
            </a:pPr>
            <a:r>
              <a:rPr lang="en-US" sz="2400" dirty="0">
                <a:solidFill>
                  <a:schemeClr val="tx1"/>
                </a:solidFill>
                <a:latin typeface="Baskerville Old Face" panose="02020602080505020303" pitchFamily="18" charset="0"/>
              </a:rPr>
              <a:t>The minimum number of constituents are two, they are</a:t>
            </a:r>
          </a:p>
          <a:p>
            <a:pPr marL="365760" indent="-256032" algn="just">
              <a:lnSpc>
                <a:spcPct val="150000"/>
              </a:lnSpc>
              <a:buFont typeface="Wingdings" panose="05000000000000000000" pitchFamily="2" charset="2"/>
              <a:buChar char="§"/>
            </a:pPr>
            <a:r>
              <a:rPr lang="en-US" sz="2400" dirty="0">
                <a:solidFill>
                  <a:schemeClr val="tx1"/>
                </a:solidFill>
                <a:latin typeface="Baskerville Old Face" panose="02020602080505020303" pitchFamily="18" charset="0"/>
              </a:rPr>
              <a:t> </a:t>
            </a:r>
            <a:r>
              <a:rPr lang="en-US" sz="2400" dirty="0" err="1">
                <a:solidFill>
                  <a:schemeClr val="tx1"/>
                </a:solidFill>
                <a:latin typeface="Baskerville Old Face" panose="02020602080505020303" pitchFamily="18" charset="0"/>
              </a:rPr>
              <a:t>i</a:t>
            </a:r>
            <a:r>
              <a:rPr lang="en-US" sz="2400" dirty="0">
                <a:solidFill>
                  <a:schemeClr val="tx1"/>
                </a:solidFill>
                <a:latin typeface="Baskerville Old Face" panose="02020602080505020303" pitchFamily="18" charset="0"/>
              </a:rPr>
              <a:t>) </a:t>
            </a:r>
            <a:r>
              <a:rPr lang="en-US" sz="2400" dirty="0">
                <a:solidFill>
                  <a:srgbClr val="FF0000"/>
                </a:solidFill>
                <a:latin typeface="Baskerville Old Face" panose="02020602080505020303" pitchFamily="18" charset="0"/>
              </a:rPr>
              <a:t>Matrix (Dispersion medium)</a:t>
            </a:r>
            <a:r>
              <a:rPr lang="en-US" sz="2400" dirty="0">
                <a:solidFill>
                  <a:schemeClr val="tx1"/>
                </a:solidFill>
                <a:latin typeface="Baskerville Old Face" panose="02020602080505020303" pitchFamily="18" charset="0"/>
              </a:rPr>
              <a:t> - Into which other ingredients will be added </a:t>
            </a:r>
            <a:r>
              <a:rPr lang="en-US" sz="2400" dirty="0" err="1">
                <a:solidFill>
                  <a:schemeClr val="tx1"/>
                </a:solidFill>
                <a:latin typeface="Baskerville Old Face" panose="02020602080505020303" pitchFamily="18" charset="0"/>
              </a:rPr>
              <a:t>ie</a:t>
            </a:r>
            <a:r>
              <a:rPr lang="en-US" sz="2400" dirty="0">
                <a:solidFill>
                  <a:schemeClr val="tx1"/>
                </a:solidFill>
                <a:latin typeface="Baskerville Old Face" panose="02020602080505020303" pitchFamily="18" charset="0"/>
              </a:rPr>
              <a:t>., it holds all the ingredients.</a:t>
            </a:r>
          </a:p>
          <a:p>
            <a:pPr marL="365760" indent="-256032" algn="just">
              <a:lnSpc>
                <a:spcPct val="150000"/>
              </a:lnSpc>
              <a:buFont typeface="Wingdings" panose="05000000000000000000" pitchFamily="2" charset="2"/>
              <a:buChar char="§"/>
            </a:pPr>
            <a:r>
              <a:rPr lang="en-US" sz="2400" dirty="0">
                <a:solidFill>
                  <a:schemeClr val="tx1"/>
                </a:solidFill>
                <a:latin typeface="Baskerville Old Face" panose="02020602080505020303" pitchFamily="18" charset="0"/>
              </a:rPr>
              <a:t>ii) </a:t>
            </a:r>
            <a:r>
              <a:rPr lang="en-US" sz="2400" dirty="0">
                <a:solidFill>
                  <a:srgbClr val="FF0000"/>
                </a:solidFill>
                <a:latin typeface="Baskerville Old Face" panose="02020602080505020303" pitchFamily="18" charset="0"/>
              </a:rPr>
              <a:t>Reinforced material (Dispersed phase)</a:t>
            </a:r>
            <a:r>
              <a:rPr lang="en-US" sz="2400" dirty="0">
                <a:solidFill>
                  <a:schemeClr val="tx1"/>
                </a:solidFill>
                <a:latin typeface="Baskerville Old Face" panose="02020602080505020303" pitchFamily="18" charset="0"/>
              </a:rPr>
              <a:t> - These are the substances added to dispersion medium(Matrix)</a:t>
            </a:r>
          </a:p>
        </p:txBody>
      </p:sp>
      <p:sp>
        <p:nvSpPr>
          <p:cNvPr id="4" name="Title 1"/>
          <p:cNvSpPr txBox="1">
            <a:spLocks/>
          </p:cNvSpPr>
          <p:nvPr/>
        </p:nvSpPr>
        <p:spPr>
          <a:xfrm>
            <a:off x="0" y="-109542"/>
            <a:ext cx="9144000" cy="1143000"/>
          </a:xfrm>
          <a:prstGeom prst="rect">
            <a:avLst/>
          </a:prstGeom>
          <a:noFill/>
          <a:ln>
            <a:noFill/>
          </a:ln>
        </p:spPr>
        <p:txBody>
          <a:bodyPr vert="horz"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en-US" sz="3600" dirty="0">
                <a:solidFill>
                  <a:srgbClr val="FF0000"/>
                </a:solidFill>
                <a:latin typeface="Baskerville Old Face" panose="02020602080505020303" pitchFamily="18" charset="0"/>
                <a:ea typeface="+mn-ea"/>
                <a:cs typeface="+mn-cs"/>
              </a:rPr>
              <a:t>Composite Materials Definition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642938" y="274638"/>
            <a:ext cx="8143875" cy="1143000"/>
          </a:xfrm>
        </p:spPr>
        <p:txBody>
          <a:bodyPr>
            <a:noAutofit/>
          </a:bodyPr>
          <a:lstStyle/>
          <a:p>
            <a:pPr algn="ctr" eaLnBrk="1" hangingPunct="1"/>
            <a:r>
              <a:rPr lang="en-US" sz="3600" dirty="0">
                <a:solidFill>
                  <a:srgbClr val="FF0000"/>
                </a:solidFill>
                <a:latin typeface="Baskerville Old Face" panose="02020602080505020303" pitchFamily="18" charset="0"/>
                <a:ea typeface="+mn-ea"/>
                <a:cs typeface="+mn-cs"/>
              </a:rPr>
              <a:t>Functions of the Matrix Material </a:t>
            </a:r>
            <a:br>
              <a:rPr lang="en-US" sz="3600" dirty="0">
                <a:solidFill>
                  <a:srgbClr val="FF0000"/>
                </a:solidFill>
                <a:latin typeface="Baskerville Old Face" panose="02020602080505020303" pitchFamily="18" charset="0"/>
                <a:ea typeface="+mn-ea"/>
                <a:cs typeface="+mn-cs"/>
              </a:rPr>
            </a:br>
            <a:r>
              <a:rPr lang="en-US" sz="3600" dirty="0">
                <a:solidFill>
                  <a:srgbClr val="FF0000"/>
                </a:solidFill>
                <a:latin typeface="Baskerville Old Face" panose="02020602080505020303" pitchFamily="18" charset="0"/>
                <a:ea typeface="+mn-ea"/>
                <a:cs typeface="+mn-cs"/>
              </a:rPr>
              <a:t>(Dispersion medium)</a:t>
            </a:r>
          </a:p>
        </p:txBody>
      </p:sp>
      <p:sp>
        <p:nvSpPr>
          <p:cNvPr id="15363" name="Rectangle 5"/>
          <p:cNvSpPr>
            <a:spLocks noGrp="1" noChangeArrowheads="1"/>
          </p:cNvSpPr>
          <p:nvPr>
            <p:ph sz="quarter" idx="1"/>
          </p:nvPr>
        </p:nvSpPr>
        <p:spPr>
          <a:xfrm>
            <a:off x="35496" y="1500188"/>
            <a:ext cx="9001000" cy="4572000"/>
          </a:xfrm>
        </p:spPr>
        <p:txBody>
          <a:bodyPr>
            <a:noAutofit/>
          </a:bodyPr>
          <a:lstStyle/>
          <a:p>
            <a:pPr algn="just">
              <a:lnSpc>
                <a:spcPct val="140000"/>
              </a:lnSpc>
              <a:spcBef>
                <a:spcPts val="0"/>
              </a:spcBef>
            </a:pPr>
            <a:r>
              <a:rPr lang="en-US" sz="2400" dirty="0">
                <a:latin typeface="Baskerville Old Face" panose="02020602080505020303" pitchFamily="18" charset="0"/>
              </a:rPr>
              <a:t>It binds the dispersed phase &amp; protect phases from environment</a:t>
            </a:r>
          </a:p>
          <a:p>
            <a:pPr algn="just">
              <a:lnSpc>
                <a:spcPct val="140000"/>
              </a:lnSpc>
              <a:spcBef>
                <a:spcPts val="0"/>
              </a:spcBef>
            </a:pPr>
            <a:r>
              <a:rPr lang="en-US" sz="2400" dirty="0">
                <a:latin typeface="Baskerville Old Face" panose="02020602080505020303" pitchFamily="18" charset="0"/>
              </a:rPr>
              <a:t>It acts as medium by which an externally applied load is transmitted and distributed to the dispersed phase or reinforcement</a:t>
            </a:r>
          </a:p>
          <a:p>
            <a:pPr algn="just" eaLnBrk="1" hangingPunct="1">
              <a:lnSpc>
                <a:spcPct val="140000"/>
              </a:lnSpc>
              <a:spcBef>
                <a:spcPts val="0"/>
              </a:spcBef>
            </a:pPr>
            <a:r>
              <a:rPr lang="en-US" sz="2400" dirty="0">
                <a:latin typeface="Baskerville Old Face" panose="02020602080505020303" pitchFamily="18" charset="0"/>
              </a:rPr>
              <a:t>Holds the embedded phase in place, usually enclosing and often concealing it </a:t>
            </a:r>
          </a:p>
          <a:p>
            <a:pPr algn="just" eaLnBrk="1" hangingPunct="1">
              <a:lnSpc>
                <a:spcPct val="140000"/>
              </a:lnSpc>
              <a:spcBef>
                <a:spcPts val="0"/>
              </a:spcBef>
            </a:pPr>
            <a:r>
              <a:rPr lang="en-US" sz="2400" dirty="0">
                <a:latin typeface="Baskerville Old Face" panose="02020602080505020303" pitchFamily="18" charset="0"/>
              </a:rPr>
              <a:t>When a load is applied, the matrix shares the load with the secondary phase, in some cases deforming so that the stress is essentially born by the reinforcing agent</a:t>
            </a:r>
          </a:p>
          <a:p>
            <a:pPr algn="just">
              <a:lnSpc>
                <a:spcPct val="140000"/>
              </a:lnSpc>
              <a:spcBef>
                <a:spcPts val="0"/>
              </a:spcBef>
            </a:pPr>
            <a:r>
              <a:rPr lang="en-IN" sz="2400" dirty="0">
                <a:latin typeface="Baskerville Old Face" panose="02020602080505020303" pitchFamily="18" charset="0"/>
              </a:rPr>
              <a:t>It protects the individual fibres from chemical reaction with environment.</a:t>
            </a:r>
            <a:r>
              <a:rPr lang="en-US" sz="2400" dirty="0">
                <a:latin typeface="Baskerville Old Face" panose="02020602080505020303" pitchFamily="18" charset="0"/>
              </a:rPr>
              <a:t> </a:t>
            </a:r>
          </a:p>
        </p:txBody>
      </p:sp>
    </p:spTree>
    <p:extLst>
      <p:ext uri="{BB962C8B-B14F-4D97-AF65-F5344CB8AC3E}">
        <p14:creationId xmlns:p14="http://schemas.microsoft.com/office/powerpoint/2010/main" val="137948391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14313" y="44624"/>
            <a:ext cx="8572500" cy="2428875"/>
          </a:xfrm>
        </p:spPr>
        <p:txBody>
          <a:bodyPr>
            <a:noAutofit/>
          </a:bodyPr>
          <a:lstStyle/>
          <a:p>
            <a:pPr marL="109728" indent="0" algn="ctr">
              <a:buNone/>
              <a:defRPr/>
            </a:pPr>
            <a:r>
              <a:rPr lang="en-US" sz="3200" dirty="0">
                <a:solidFill>
                  <a:srgbClr val="FF0000"/>
                </a:solidFill>
                <a:latin typeface="Baskerville Old Face" panose="02020602080505020303" pitchFamily="18" charset="0"/>
              </a:rPr>
              <a:t>Reinforcing agents</a:t>
            </a:r>
            <a:endParaRPr lang="en-US" sz="2400" dirty="0">
              <a:solidFill>
                <a:srgbClr val="FF0000"/>
              </a:solidFill>
              <a:latin typeface="Baskerville Old Face" panose="02020602080505020303" pitchFamily="18" charset="0"/>
            </a:endParaRPr>
          </a:p>
          <a:p>
            <a:pPr algn="just">
              <a:defRPr/>
            </a:pPr>
            <a:r>
              <a:rPr lang="en-US" sz="2400" dirty="0">
                <a:latin typeface="Baskerville Old Face" panose="02020602080505020303" pitchFamily="18" charset="0"/>
              </a:rPr>
              <a:t>Function is to reinforce the matrix.</a:t>
            </a:r>
          </a:p>
          <a:p>
            <a:pPr marL="715963" indent="0" algn="just">
              <a:buNone/>
              <a:defRPr/>
            </a:pPr>
            <a:r>
              <a:rPr lang="en-US" sz="2400" dirty="0">
                <a:latin typeface="Baskerville Old Face" panose="02020602080505020303" pitchFamily="18" charset="0"/>
              </a:rPr>
              <a:t>1. Contribute desired properties</a:t>
            </a:r>
          </a:p>
          <a:p>
            <a:pPr marL="715963" indent="0" algn="just">
              <a:buNone/>
              <a:defRPr/>
            </a:pPr>
            <a:r>
              <a:rPr lang="en-US" sz="2400" dirty="0">
                <a:latin typeface="Baskerville Old Face" panose="02020602080505020303" pitchFamily="18" charset="0"/>
              </a:rPr>
              <a:t>2. Load carrying</a:t>
            </a:r>
          </a:p>
          <a:p>
            <a:pPr marL="715963" indent="0" algn="just">
              <a:buNone/>
              <a:defRPr/>
            </a:pPr>
            <a:r>
              <a:rPr lang="en-US" sz="2400" dirty="0">
                <a:latin typeface="Baskerville Old Face" panose="02020602080505020303" pitchFamily="18" charset="0"/>
              </a:rPr>
              <a:t>3. Transfer the strength to matrix</a:t>
            </a:r>
          </a:p>
          <a:p>
            <a:pPr marL="109728" indent="0" algn="just">
              <a:buNone/>
              <a:defRPr/>
            </a:pPr>
            <a:r>
              <a:rPr lang="en-US" sz="2400" b="1" dirty="0">
                <a:solidFill>
                  <a:srgbClr val="0000FF"/>
                </a:solidFill>
                <a:latin typeface="Baskerville Old Face" panose="02020602080505020303" pitchFamily="18" charset="0"/>
              </a:rPr>
              <a:t>Shape of Reinforcements</a:t>
            </a:r>
          </a:p>
          <a:p>
            <a:pPr marL="109728" indent="0" algn="just">
              <a:buNone/>
              <a:defRPr/>
            </a:pPr>
            <a:r>
              <a:rPr lang="en-US" sz="2400" dirty="0">
                <a:latin typeface="Baskerville Old Face" panose="02020602080505020303" pitchFamily="18" charset="0"/>
              </a:rPr>
              <a:t>Reinforcing agents are most commonly one of the following shapes: </a:t>
            </a:r>
          </a:p>
          <a:p>
            <a:pPr marL="365760" lvl="1" indent="-256032" algn="just">
              <a:spcBef>
                <a:spcPts val="400"/>
              </a:spcBef>
              <a:buSzPct val="68000"/>
              <a:buFont typeface="Wingdings 3"/>
              <a:buChar char=""/>
              <a:defRPr/>
            </a:pPr>
            <a:r>
              <a:rPr lang="en-US" sz="2400" dirty="0">
                <a:latin typeface="Baskerville Old Face" panose="02020602080505020303" pitchFamily="18" charset="0"/>
              </a:rPr>
              <a:t>Fibers (a);</a:t>
            </a:r>
          </a:p>
          <a:p>
            <a:pPr marL="365760" lvl="1" indent="-256032" algn="just">
              <a:spcBef>
                <a:spcPts val="400"/>
              </a:spcBef>
              <a:buSzPct val="68000"/>
              <a:buFont typeface="Wingdings 3"/>
              <a:buChar char=""/>
              <a:defRPr/>
            </a:pPr>
            <a:r>
              <a:rPr lang="en-US" sz="2400" dirty="0">
                <a:latin typeface="Baskerville Old Face" panose="02020602080505020303" pitchFamily="18" charset="0"/>
              </a:rPr>
              <a:t>Particles (b);</a:t>
            </a:r>
          </a:p>
          <a:p>
            <a:pPr marL="365760" lvl="1" indent="-256032" algn="just">
              <a:spcBef>
                <a:spcPts val="400"/>
              </a:spcBef>
              <a:buSzPct val="68000"/>
              <a:buFont typeface="Wingdings 3"/>
              <a:buChar char=""/>
              <a:defRPr/>
            </a:pPr>
            <a:r>
              <a:rPr lang="en-US" sz="2400" dirty="0">
                <a:latin typeface="Baskerville Old Face" panose="02020602080505020303" pitchFamily="18" charset="0"/>
              </a:rPr>
              <a:t>Flakes (c)</a:t>
            </a:r>
          </a:p>
          <a:p>
            <a:pPr marL="365760" lvl="1" indent="-256032" algn="just">
              <a:spcBef>
                <a:spcPts val="400"/>
              </a:spcBef>
              <a:buSzPct val="68000"/>
              <a:buFont typeface="Wingdings 3"/>
              <a:buChar char=""/>
              <a:defRPr/>
            </a:pPr>
            <a:r>
              <a:rPr lang="en-US" sz="2400" dirty="0">
                <a:latin typeface="Baskerville Old Face" panose="02020602080505020303" pitchFamily="18" charset="0"/>
              </a:rPr>
              <a:t>Textile materials, sheet of paper, folios.</a:t>
            </a:r>
          </a:p>
          <a:p>
            <a:pPr marL="365760" lvl="1" indent="-256032" algn="just">
              <a:spcBef>
                <a:spcPts val="400"/>
              </a:spcBef>
              <a:buSzPct val="68000"/>
              <a:buFont typeface="Wingdings 3"/>
              <a:buChar char=""/>
              <a:defRPr/>
            </a:pPr>
            <a:endParaRPr lang="en-US" sz="2400" dirty="0">
              <a:latin typeface="Baskerville Old Face" panose="02020602080505020303" pitchFamily="18" charset="0"/>
            </a:endParaRPr>
          </a:p>
          <a:p>
            <a:pPr lvl="1" indent="273050" algn="just" eaLnBrk="1" hangingPunct="1">
              <a:spcBef>
                <a:spcPts val="0"/>
              </a:spcBef>
              <a:defRPr/>
            </a:pPr>
            <a:endParaRPr lang="en-US" sz="2000" dirty="0">
              <a:solidFill>
                <a:schemeClr val="tx1"/>
              </a:solidFill>
              <a:latin typeface="Arial" pitchFamily="34" charset="0"/>
              <a:cs typeface="Arial" pitchFamily="34" charset="0"/>
            </a:endParaRPr>
          </a:p>
          <a:p>
            <a:pPr lvl="1" indent="273050" algn="just" eaLnBrk="1" hangingPunct="1">
              <a:spcBef>
                <a:spcPts val="0"/>
              </a:spcBef>
              <a:defRPr/>
            </a:pPr>
            <a:endParaRPr lang="en-US" sz="2000" dirty="0">
              <a:solidFill>
                <a:schemeClr val="tx1"/>
              </a:solidFill>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fld id="{4ECF8172-5250-454C-8A35-14B82456C4BF}" type="slidenum">
              <a:rPr lang="bg-BG">
                <a:solidFill>
                  <a:srgbClr val="88A44D"/>
                </a:solidFill>
              </a:rPr>
              <a:pPr eaLnBrk="1" hangingPunct="1"/>
              <a:t>14</a:t>
            </a:fld>
            <a:endParaRPr lang="bg-BG">
              <a:solidFill>
                <a:srgbClr val="88A44D"/>
              </a:solidFill>
            </a:endParaRPr>
          </a:p>
        </p:txBody>
      </p:sp>
      <p:pic>
        <p:nvPicPr>
          <p:cNvPr id="16389" name="Picture 4" descr="w007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5445224"/>
            <a:ext cx="7620000"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085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Title 1"/>
          <p:cNvSpPr>
            <a:spLocks noGrp="1"/>
          </p:cNvSpPr>
          <p:nvPr>
            <p:ph type="title"/>
          </p:nvPr>
        </p:nvSpPr>
        <p:spPr>
          <a:xfrm>
            <a:off x="428625" y="57250"/>
            <a:ext cx="8229600" cy="779462"/>
          </a:xfrm>
        </p:spPr>
        <p:txBody>
          <a:bodyPr>
            <a:normAutofit/>
          </a:bodyPr>
          <a:lstStyle/>
          <a:p>
            <a:pPr algn="ctr"/>
            <a:r>
              <a:rPr lang="en-GB" sz="3200" dirty="0">
                <a:solidFill>
                  <a:srgbClr val="FF0000"/>
                </a:solidFill>
                <a:latin typeface="Baskerville Old Face" panose="02020602080505020303" pitchFamily="18" charset="0"/>
                <a:ea typeface="+mn-ea"/>
                <a:cs typeface="+mn-cs"/>
              </a:rPr>
              <a:t>Constituents of the Composite Materials</a:t>
            </a:r>
            <a:endParaRPr lang="bg-BG" sz="3200" dirty="0">
              <a:solidFill>
                <a:srgbClr val="FF0000"/>
              </a:solidFill>
              <a:latin typeface="Baskerville Old Face" panose="02020602080505020303" pitchFamily="18" charset="0"/>
              <a:ea typeface="+mn-ea"/>
              <a:cs typeface="+mn-cs"/>
            </a:endParaRPr>
          </a:p>
        </p:txBody>
      </p:sp>
      <p:sp>
        <p:nvSpPr>
          <p:cNvPr id="17411" name="Text Placeholder 4"/>
          <p:cNvSpPr>
            <a:spLocks noGrp="1"/>
          </p:cNvSpPr>
          <p:nvPr>
            <p:ph type="body" sz="half" idx="3"/>
          </p:nvPr>
        </p:nvSpPr>
        <p:spPr>
          <a:xfrm>
            <a:off x="500063" y="692696"/>
            <a:ext cx="8229600" cy="4162425"/>
          </a:xfrm>
        </p:spPr>
        <p:txBody>
          <a:bodyPr>
            <a:noAutofit/>
          </a:bodyPr>
          <a:lstStyle/>
          <a:p>
            <a:pPr marL="109728" lvl="1" indent="0" algn="just">
              <a:lnSpc>
                <a:spcPct val="150000"/>
              </a:lnSpc>
              <a:spcBef>
                <a:spcPts val="400"/>
              </a:spcBef>
              <a:buSzPct val="68000"/>
              <a:buNone/>
              <a:defRPr/>
            </a:pPr>
            <a:r>
              <a:rPr lang="en-US" sz="2400" dirty="0">
                <a:latin typeface="Baskerville Old Face" panose="02020602080505020303" pitchFamily="18" charset="0"/>
              </a:rPr>
              <a:t>Materials for Fibers</a:t>
            </a:r>
          </a:p>
          <a:p>
            <a:pPr marL="109728" lvl="1" indent="0" algn="just">
              <a:lnSpc>
                <a:spcPct val="150000"/>
              </a:lnSpc>
              <a:spcBef>
                <a:spcPts val="400"/>
              </a:spcBef>
              <a:buSzPct val="68000"/>
              <a:buNone/>
              <a:defRPr/>
            </a:pPr>
            <a:r>
              <a:rPr lang="en-US" sz="2400" dirty="0">
                <a:latin typeface="Baskerville Old Face" panose="02020602080505020303" pitchFamily="18" charset="0"/>
              </a:rPr>
              <a:t>Fiber materials in </a:t>
            </a:r>
            <a:r>
              <a:rPr lang="en-US" sz="2400" dirty="0" err="1">
                <a:latin typeface="Baskerville Old Face" panose="02020602080505020303" pitchFamily="18" charset="0"/>
              </a:rPr>
              <a:t>fiber‑reinforced</a:t>
            </a:r>
            <a:r>
              <a:rPr lang="en-US" sz="2400" dirty="0">
                <a:latin typeface="Baskerville Old Face" panose="02020602080505020303" pitchFamily="18" charset="0"/>
              </a:rPr>
              <a:t> composites: </a:t>
            </a:r>
          </a:p>
          <a:p>
            <a:pPr marL="365760" lvl="1" indent="-256032" algn="just">
              <a:lnSpc>
                <a:spcPct val="150000"/>
              </a:lnSpc>
              <a:spcBef>
                <a:spcPts val="400"/>
              </a:spcBef>
              <a:buSzPct val="68000"/>
              <a:buFont typeface="Wingdings 3"/>
              <a:buChar char=""/>
              <a:defRPr/>
            </a:pPr>
            <a:r>
              <a:rPr lang="en-US" sz="2400" dirty="0">
                <a:latin typeface="Baskerville Old Face" panose="02020602080505020303" pitchFamily="18" charset="0"/>
              </a:rPr>
              <a:t>Glass – most widely used filament;</a:t>
            </a:r>
          </a:p>
          <a:p>
            <a:pPr marL="365760" lvl="1" indent="-256032" algn="just">
              <a:lnSpc>
                <a:spcPct val="150000"/>
              </a:lnSpc>
              <a:spcBef>
                <a:spcPts val="400"/>
              </a:spcBef>
              <a:buSzPct val="68000"/>
              <a:buFont typeface="Wingdings 3"/>
              <a:buChar char=""/>
              <a:defRPr/>
            </a:pPr>
            <a:r>
              <a:rPr lang="en-US" sz="2400" dirty="0">
                <a:latin typeface="Baskerville Old Face" panose="02020602080505020303" pitchFamily="18" charset="0"/>
              </a:rPr>
              <a:t>Carbon – high elastic modulus;</a:t>
            </a:r>
          </a:p>
          <a:p>
            <a:pPr marL="365760" lvl="1" indent="-256032" algn="just">
              <a:lnSpc>
                <a:spcPct val="150000"/>
              </a:lnSpc>
              <a:spcBef>
                <a:spcPts val="400"/>
              </a:spcBef>
              <a:buSzPct val="68000"/>
              <a:buFont typeface="Wingdings 3"/>
              <a:buChar char=""/>
              <a:defRPr/>
            </a:pPr>
            <a:r>
              <a:rPr lang="en-US" sz="2400" dirty="0">
                <a:latin typeface="Baskerville Old Face" panose="02020602080505020303" pitchFamily="18" charset="0"/>
              </a:rPr>
              <a:t>Boron – very high elastic modulus;</a:t>
            </a:r>
          </a:p>
          <a:p>
            <a:pPr marL="365760" lvl="1" indent="-256032" algn="just">
              <a:lnSpc>
                <a:spcPct val="150000"/>
              </a:lnSpc>
              <a:spcBef>
                <a:spcPts val="400"/>
              </a:spcBef>
              <a:buSzPct val="68000"/>
              <a:buFont typeface="Wingdings 3"/>
              <a:buChar char=""/>
              <a:defRPr/>
            </a:pPr>
            <a:r>
              <a:rPr lang="en-US" sz="2400" dirty="0">
                <a:latin typeface="Baskerville Old Face" panose="02020602080505020303" pitchFamily="18" charset="0"/>
              </a:rPr>
              <a:t>Polymers – Kevlar;</a:t>
            </a:r>
          </a:p>
          <a:p>
            <a:pPr marL="365760" lvl="1" indent="-256032" algn="just">
              <a:lnSpc>
                <a:spcPct val="150000"/>
              </a:lnSpc>
              <a:spcBef>
                <a:spcPts val="400"/>
              </a:spcBef>
              <a:buSzPct val="68000"/>
              <a:buFont typeface="Wingdings 3"/>
              <a:buChar char=""/>
              <a:defRPr/>
            </a:pPr>
            <a:r>
              <a:rPr lang="en-US" sz="2400" dirty="0">
                <a:latin typeface="Baskerville Old Face" panose="02020602080505020303" pitchFamily="18" charset="0"/>
              </a:rPr>
              <a:t>Ceramics – </a:t>
            </a:r>
            <a:r>
              <a:rPr lang="en-US" sz="2400" dirty="0" err="1">
                <a:latin typeface="Baskerville Old Face" panose="02020602080505020303" pitchFamily="18" charset="0"/>
              </a:rPr>
              <a:t>SiC</a:t>
            </a:r>
            <a:r>
              <a:rPr lang="en-US" sz="2400" dirty="0">
                <a:latin typeface="Baskerville Old Face" panose="02020602080505020303" pitchFamily="18" charset="0"/>
              </a:rPr>
              <a:t> and Al2O3 </a:t>
            </a:r>
          </a:p>
          <a:p>
            <a:pPr marL="365760" lvl="1" indent="-256032" algn="just">
              <a:lnSpc>
                <a:spcPct val="150000"/>
              </a:lnSpc>
              <a:spcBef>
                <a:spcPts val="400"/>
              </a:spcBef>
              <a:buSzPct val="68000"/>
              <a:buFont typeface="Wingdings 3"/>
              <a:buChar char=""/>
              <a:defRPr/>
            </a:pPr>
            <a:r>
              <a:rPr lang="en-US" sz="2400" dirty="0">
                <a:latin typeface="Baskerville Old Face" panose="02020602080505020303" pitchFamily="18" charset="0"/>
              </a:rPr>
              <a:t>Metals – steel.</a:t>
            </a:r>
          </a:p>
          <a:p>
            <a:pPr marL="365760" lvl="1" indent="-256032" algn="just">
              <a:lnSpc>
                <a:spcPct val="150000"/>
              </a:lnSpc>
              <a:spcBef>
                <a:spcPts val="400"/>
              </a:spcBef>
              <a:buSzPct val="68000"/>
              <a:buFont typeface="Wingdings 3"/>
              <a:buChar char=""/>
              <a:defRPr/>
            </a:pPr>
            <a:r>
              <a:rPr lang="en-US" sz="2400" dirty="0">
                <a:latin typeface="Baskerville Old Face" panose="02020602080505020303" pitchFamily="18" charset="0"/>
              </a:rPr>
              <a:t>The most important commercial use of fibers is in polymer composites. </a:t>
            </a:r>
          </a:p>
          <a:p>
            <a:pPr>
              <a:buFont typeface="Wingdings 2" panose="05020102010507070707" pitchFamily="18" charset="2"/>
              <a:buNone/>
              <a:defRPr/>
            </a:pPr>
            <a:endParaRPr lang="bg-BG" dirty="0"/>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fld id="{0C716052-975C-4E14-AC4E-28085DEA5BF3}" type="slidenum">
              <a:rPr lang="bg-BG">
                <a:solidFill>
                  <a:srgbClr val="88A44D"/>
                </a:solidFill>
              </a:rPr>
              <a:pPr eaLnBrk="1" hangingPunct="1"/>
              <a:t>15</a:t>
            </a:fld>
            <a:endParaRPr lang="bg-BG">
              <a:solidFill>
                <a:srgbClr val="88A44D"/>
              </a:solidFill>
            </a:endParaRPr>
          </a:p>
        </p:txBody>
      </p:sp>
    </p:spTree>
    <p:extLst>
      <p:ext uri="{BB962C8B-B14F-4D97-AF65-F5344CB8AC3E}">
        <p14:creationId xmlns:p14="http://schemas.microsoft.com/office/powerpoint/2010/main" val="994334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Title 1"/>
          <p:cNvSpPr>
            <a:spLocks noGrp="1"/>
          </p:cNvSpPr>
          <p:nvPr>
            <p:ph type="title"/>
          </p:nvPr>
        </p:nvSpPr>
        <p:spPr>
          <a:xfrm>
            <a:off x="417672" y="315515"/>
            <a:ext cx="8229600" cy="636588"/>
          </a:xfrm>
        </p:spPr>
        <p:txBody>
          <a:bodyPr/>
          <a:lstStyle/>
          <a:p>
            <a:pPr algn="ctr"/>
            <a:r>
              <a:rPr lang="en-GB" sz="3200" dirty="0">
                <a:solidFill>
                  <a:srgbClr val="FF0000"/>
                </a:solidFill>
                <a:latin typeface="Baskerville Old Face" panose="02020602080505020303" pitchFamily="18" charset="0"/>
                <a:ea typeface="+mn-ea"/>
                <a:cs typeface="+mn-cs"/>
              </a:rPr>
              <a:t>Constituents of the Composite Materials</a:t>
            </a:r>
            <a:endParaRPr lang="bg-BG" sz="3200" dirty="0">
              <a:solidFill>
                <a:srgbClr val="FF0000"/>
              </a:solidFill>
              <a:latin typeface="Baskerville Old Face" panose="02020602080505020303" pitchFamily="18" charset="0"/>
              <a:ea typeface="+mn-ea"/>
              <a:cs typeface="+mn-cs"/>
            </a:endParaRPr>
          </a:p>
        </p:txBody>
      </p:sp>
      <p:sp>
        <p:nvSpPr>
          <p:cNvPr id="19459" name="Text Placeholder 4"/>
          <p:cNvSpPr>
            <a:spLocks noGrp="1"/>
          </p:cNvSpPr>
          <p:nvPr>
            <p:ph type="body" sz="half" idx="3"/>
          </p:nvPr>
        </p:nvSpPr>
        <p:spPr>
          <a:xfrm>
            <a:off x="179512" y="1124744"/>
            <a:ext cx="8833519" cy="4662488"/>
          </a:xfrm>
        </p:spPr>
        <p:txBody>
          <a:bodyPr>
            <a:noAutofit/>
          </a:bodyPr>
          <a:lstStyle/>
          <a:p>
            <a:pPr marL="0" indent="468000" algn="just">
              <a:lnSpc>
                <a:spcPct val="150000"/>
              </a:lnSpc>
              <a:spcBef>
                <a:spcPts val="0"/>
              </a:spcBef>
              <a:buFont typeface="Wingdings 2" panose="05020102010507070707" pitchFamily="18" charset="2"/>
              <a:buNone/>
              <a:defRPr/>
            </a:pPr>
            <a:r>
              <a:rPr lang="en-US" sz="2400" dirty="0">
                <a:solidFill>
                  <a:srgbClr val="0000FF"/>
                </a:solidFill>
                <a:latin typeface="Baskerville Old Face" panose="02020602080505020303" pitchFamily="18" charset="0"/>
              </a:rPr>
              <a:t>Particles and Flakes</a:t>
            </a:r>
          </a:p>
          <a:p>
            <a:pPr marL="0" indent="468000" algn="just" eaLnBrk="1" hangingPunct="1">
              <a:lnSpc>
                <a:spcPct val="150000"/>
              </a:lnSpc>
              <a:spcBef>
                <a:spcPts val="0"/>
              </a:spcBef>
              <a:buFont typeface="Wingdings 2" panose="05020102010507070707" pitchFamily="18" charset="2"/>
              <a:buNone/>
              <a:defRPr/>
            </a:pPr>
            <a:r>
              <a:rPr lang="en-US" sz="2400" dirty="0">
                <a:latin typeface="Baskerville Old Face" panose="02020602080505020303" pitchFamily="18" charset="0"/>
              </a:rPr>
              <a:t>A second common shape of imbedded phase are particles , ranging in size from microscopic to macroscopic. </a:t>
            </a:r>
          </a:p>
          <a:p>
            <a:pPr marL="0" indent="468000" algn="just" eaLnBrk="1" hangingPunct="1">
              <a:lnSpc>
                <a:spcPct val="150000"/>
              </a:lnSpc>
              <a:spcBef>
                <a:spcPts val="0"/>
              </a:spcBef>
              <a:buFont typeface="Wingdings 2" panose="05020102010507070707" pitchFamily="18" charset="2"/>
              <a:buNone/>
              <a:defRPr/>
            </a:pPr>
            <a:r>
              <a:rPr lang="en-US" sz="2400" dirty="0">
                <a:latin typeface="Baskerville Old Face" panose="02020602080505020303" pitchFamily="18" charset="0"/>
              </a:rPr>
              <a:t>Flakes are basically </a:t>
            </a:r>
            <a:r>
              <a:rPr lang="en-US" sz="2400" dirty="0" err="1">
                <a:latin typeface="Baskerville Old Face" panose="02020602080505020303" pitchFamily="18" charset="0"/>
              </a:rPr>
              <a:t>two‑dimensional</a:t>
            </a:r>
            <a:r>
              <a:rPr lang="en-US" sz="2400" dirty="0">
                <a:latin typeface="Baskerville Old Face" panose="02020602080505020303" pitchFamily="18" charset="0"/>
              </a:rPr>
              <a:t> particles ‑ small flat platelets </a:t>
            </a:r>
          </a:p>
          <a:p>
            <a:pPr marL="0" indent="468000" algn="just" eaLnBrk="1" hangingPunct="1">
              <a:lnSpc>
                <a:spcPct val="150000"/>
              </a:lnSpc>
              <a:spcBef>
                <a:spcPts val="600"/>
              </a:spcBef>
              <a:buFont typeface="Wingdings 2" panose="05020102010507070707" pitchFamily="18" charset="2"/>
              <a:buNone/>
              <a:defRPr/>
            </a:pPr>
            <a:r>
              <a:rPr lang="en-US" sz="2400" dirty="0">
                <a:latin typeface="Baskerville Old Face" panose="02020602080505020303" pitchFamily="18" charset="0"/>
              </a:rPr>
              <a:t>The distribution of particles in the composite matrix is random, and therefore strength and other properties of the composite material are usually isotropic. </a:t>
            </a:r>
          </a:p>
          <a:p>
            <a:pPr marL="0" indent="468000" algn="just" eaLnBrk="1" hangingPunct="1">
              <a:lnSpc>
                <a:spcPct val="150000"/>
              </a:lnSpc>
              <a:spcBef>
                <a:spcPts val="0"/>
              </a:spcBef>
              <a:buFont typeface="Wingdings 2" panose="05020102010507070707" pitchFamily="18" charset="2"/>
              <a:buNone/>
              <a:defRPr/>
            </a:pPr>
            <a:r>
              <a:rPr lang="en-US" sz="2400" dirty="0">
                <a:latin typeface="Baskerville Old Face" panose="02020602080505020303" pitchFamily="18" charset="0"/>
              </a:rPr>
              <a:t>Strengthening  mechanism depends on particle size. </a:t>
            </a:r>
          </a:p>
          <a:p>
            <a:pPr>
              <a:defRPr/>
            </a:pPr>
            <a:endParaRPr lang="bg-BG" dirty="0"/>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fld id="{4FDBE0C7-4970-4F73-B7F1-BA7D96A5232D}" type="slidenum">
              <a:rPr lang="bg-BG">
                <a:solidFill>
                  <a:srgbClr val="88A44D"/>
                </a:solidFill>
              </a:rPr>
              <a:pPr eaLnBrk="1" hangingPunct="1"/>
              <a:t>16</a:t>
            </a:fld>
            <a:endParaRPr lang="bg-BG">
              <a:solidFill>
                <a:srgbClr val="88A44D"/>
              </a:solidFill>
            </a:endParaRPr>
          </a:p>
        </p:txBody>
      </p:sp>
    </p:spTree>
    <p:extLst>
      <p:ext uri="{BB962C8B-B14F-4D97-AF65-F5344CB8AC3E}">
        <p14:creationId xmlns:p14="http://schemas.microsoft.com/office/powerpoint/2010/main" val="1582348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4"/>
          <p:cNvSpPr>
            <a:spLocks noGrp="1" noChangeArrowheads="1"/>
          </p:cNvSpPr>
          <p:nvPr>
            <p:ph type="title"/>
          </p:nvPr>
        </p:nvSpPr>
        <p:spPr>
          <a:xfrm>
            <a:off x="35496" y="274638"/>
            <a:ext cx="9108504" cy="1143000"/>
          </a:xfrm>
        </p:spPr>
        <p:txBody>
          <a:bodyPr/>
          <a:lstStyle/>
          <a:p>
            <a:pPr algn="ctr" eaLnBrk="1" hangingPunct="1"/>
            <a:r>
              <a:rPr lang="en-US" sz="3200" b="1" dirty="0">
                <a:solidFill>
                  <a:srgbClr val="C00000"/>
                </a:solidFill>
                <a:latin typeface="Arial Rounded MT Bold" panose="020F0704030504030204" pitchFamily="34" charset="0"/>
                <a:cs typeface="Tahoma" panose="020B0604030504040204" pitchFamily="34" charset="0"/>
              </a:rPr>
              <a:t>One Possible Classification of </a:t>
            </a:r>
            <a:br>
              <a:rPr lang="en-US" sz="3200" b="1" dirty="0">
                <a:solidFill>
                  <a:srgbClr val="C00000"/>
                </a:solidFill>
                <a:latin typeface="Arial Rounded MT Bold" panose="020F0704030504030204" pitchFamily="34" charset="0"/>
                <a:cs typeface="Tahoma" panose="020B0604030504040204" pitchFamily="34" charset="0"/>
              </a:rPr>
            </a:br>
            <a:r>
              <a:rPr lang="en-US" sz="3200" b="1" dirty="0">
                <a:solidFill>
                  <a:srgbClr val="C00000"/>
                </a:solidFill>
                <a:latin typeface="Arial Rounded MT Bold" panose="020F0704030504030204" pitchFamily="34" charset="0"/>
                <a:cs typeface="Tahoma" panose="020B0604030504040204" pitchFamily="34" charset="0"/>
              </a:rPr>
              <a:t>Composite Materials</a:t>
            </a:r>
          </a:p>
        </p:txBody>
      </p:sp>
      <p:sp>
        <p:nvSpPr>
          <p:cNvPr id="11267" name="Rectangle 5"/>
          <p:cNvSpPr>
            <a:spLocks noGrp="1" noChangeArrowheads="1"/>
          </p:cNvSpPr>
          <p:nvPr>
            <p:ph sz="quarter" idx="1"/>
          </p:nvPr>
        </p:nvSpPr>
        <p:spPr>
          <a:xfrm>
            <a:off x="500063" y="1571625"/>
            <a:ext cx="8001000" cy="4572000"/>
          </a:xfrm>
        </p:spPr>
        <p:txBody>
          <a:bodyPr/>
          <a:lstStyle/>
          <a:p>
            <a:pPr algn="just" eaLnBrk="1" hangingPunct="1">
              <a:lnSpc>
                <a:spcPct val="150000"/>
              </a:lnSpc>
            </a:pPr>
            <a:r>
              <a:rPr lang="en-US" sz="2400" b="1" dirty="0">
                <a:solidFill>
                  <a:srgbClr val="0000FF"/>
                </a:solidFill>
                <a:latin typeface="Baskerville Old Face" panose="02020602080505020303" pitchFamily="18" charset="0"/>
              </a:rPr>
              <a:t>Traditional composites</a:t>
            </a:r>
            <a:r>
              <a:rPr lang="en-US" sz="2400" dirty="0">
                <a:latin typeface="Baskerville Old Face" panose="02020602080505020303" pitchFamily="18" charset="0"/>
              </a:rPr>
              <a:t> – composite materials that occur in nature or have been produced by civilizations for many years </a:t>
            </a:r>
          </a:p>
          <a:p>
            <a:pPr lvl="1" algn="just" eaLnBrk="1" hangingPunct="1">
              <a:lnSpc>
                <a:spcPct val="150000"/>
              </a:lnSpc>
            </a:pPr>
            <a:r>
              <a:rPr lang="en-US" dirty="0">
                <a:latin typeface="Baskerville Old Face" panose="02020602080505020303" pitchFamily="18" charset="0"/>
              </a:rPr>
              <a:t>Examples: wood, concrete, asphalt</a:t>
            </a:r>
          </a:p>
          <a:p>
            <a:pPr algn="just" eaLnBrk="1" hangingPunct="1">
              <a:lnSpc>
                <a:spcPct val="150000"/>
              </a:lnSpc>
            </a:pPr>
            <a:r>
              <a:rPr lang="en-US" sz="2400" b="1" dirty="0">
                <a:solidFill>
                  <a:srgbClr val="0000FF"/>
                </a:solidFill>
                <a:latin typeface="Baskerville Old Face" panose="02020602080505020303" pitchFamily="18" charset="0"/>
              </a:rPr>
              <a:t>Synthetic composites</a:t>
            </a:r>
            <a:r>
              <a:rPr lang="en-US" sz="2400" dirty="0">
                <a:latin typeface="Baskerville Old Face" panose="02020602080505020303" pitchFamily="18" charset="0"/>
              </a:rPr>
              <a:t> - modern material systems normally associated with the manufacturing industries, in which the components are first produced separately and then combined in a controlled way to achieve the desired structure, properties, and part geometry </a:t>
            </a:r>
          </a:p>
        </p:txBody>
      </p:sp>
    </p:spTree>
    <p:extLst>
      <p:ext uri="{BB962C8B-B14F-4D97-AF65-F5344CB8AC3E}">
        <p14:creationId xmlns:p14="http://schemas.microsoft.com/office/powerpoint/2010/main" val="225055579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04" y="44624"/>
            <a:ext cx="8928992" cy="792088"/>
          </a:xfrm>
        </p:spPr>
        <p:txBody>
          <a:bodyPr>
            <a:noAutofit/>
          </a:bodyPr>
          <a:lstStyle/>
          <a:p>
            <a:pPr marR="64008" indent="468000" algn="ctr">
              <a:lnSpc>
                <a:spcPct val="150000"/>
              </a:lnSpc>
              <a:spcBef>
                <a:spcPts val="400"/>
              </a:spcBef>
              <a:buClr>
                <a:schemeClr val="accent1"/>
              </a:buClr>
              <a:buSzPct val="68000"/>
              <a:defRPr/>
            </a:pPr>
            <a:r>
              <a:rPr lang="en-US" sz="3600" dirty="0">
                <a:solidFill>
                  <a:srgbClr val="FF0000"/>
                </a:solidFill>
                <a:latin typeface="Baskerville Old Face" panose="02020602080505020303" pitchFamily="18" charset="0"/>
                <a:ea typeface="+mn-ea"/>
                <a:cs typeface="+mn-cs"/>
              </a:rPr>
              <a:t>Classification:</a:t>
            </a:r>
            <a:endParaRPr lang="en-IN" sz="3600" dirty="0">
              <a:solidFill>
                <a:srgbClr val="FF0000"/>
              </a:solidFill>
              <a:latin typeface="Baskerville Old Face" panose="02020602080505020303" pitchFamily="18" charset="0"/>
              <a:ea typeface="+mn-ea"/>
              <a:cs typeface="+mn-cs"/>
            </a:endParaRPr>
          </a:p>
        </p:txBody>
      </p:sp>
      <p:sp>
        <p:nvSpPr>
          <p:cNvPr id="3" name="Subtitle 2"/>
          <p:cNvSpPr>
            <a:spLocks noGrp="1"/>
          </p:cNvSpPr>
          <p:nvPr>
            <p:ph type="subTitle" idx="1"/>
          </p:nvPr>
        </p:nvSpPr>
        <p:spPr>
          <a:xfrm>
            <a:off x="107504" y="764704"/>
            <a:ext cx="8928992" cy="5112568"/>
          </a:xfrm>
        </p:spPr>
        <p:txBody>
          <a:bodyPr>
            <a:noAutofit/>
          </a:bodyPr>
          <a:lstStyle/>
          <a:p>
            <a:pPr indent="468000" algn="just">
              <a:lnSpc>
                <a:spcPct val="150000"/>
              </a:lnSpc>
              <a:defRPr/>
            </a:pPr>
            <a:r>
              <a:rPr lang="en-IN" sz="2400" dirty="0">
                <a:solidFill>
                  <a:schemeClr val="tx1"/>
                </a:solidFill>
                <a:latin typeface="Baskerville Old Face" panose="02020602080505020303" pitchFamily="18" charset="0"/>
              </a:rPr>
              <a:t>Composites are classified into different types based on dispersion medium (matrix) and dispersed phases. </a:t>
            </a:r>
          </a:p>
          <a:p>
            <a:pPr indent="468000" algn="just">
              <a:lnSpc>
                <a:spcPct val="150000"/>
              </a:lnSpc>
              <a:defRPr/>
            </a:pPr>
            <a:r>
              <a:rPr lang="en-IN" sz="2400" dirty="0">
                <a:solidFill>
                  <a:schemeClr val="tx1"/>
                </a:solidFill>
                <a:latin typeface="Baskerville Old Face" panose="02020602080505020303" pitchFamily="18" charset="0"/>
              </a:rPr>
              <a:t> </a:t>
            </a:r>
            <a:r>
              <a:rPr lang="en-IN" sz="2400" b="1" dirty="0">
                <a:solidFill>
                  <a:srgbClr val="0000FF"/>
                </a:solidFill>
                <a:latin typeface="Baskerville Old Face" panose="02020602080505020303" pitchFamily="18" charset="0"/>
              </a:rPr>
              <a:t>Based on matrix ( dispersion medium) –</a:t>
            </a:r>
          </a:p>
          <a:p>
            <a:pPr indent="468000" algn="just">
              <a:lnSpc>
                <a:spcPct val="150000"/>
              </a:lnSpc>
              <a:defRPr/>
            </a:pPr>
            <a:r>
              <a:rPr lang="en-IN" sz="2400" dirty="0">
                <a:solidFill>
                  <a:schemeClr val="tx1"/>
                </a:solidFill>
                <a:latin typeface="Baskerville Old Face" panose="02020602080505020303" pitchFamily="18" charset="0"/>
              </a:rPr>
              <a:t>composites are classifies into three types. They are </a:t>
            </a:r>
          </a:p>
          <a:p>
            <a:pPr indent="468000" algn="just">
              <a:lnSpc>
                <a:spcPct val="150000"/>
              </a:lnSpc>
              <a:defRPr/>
            </a:pPr>
            <a:r>
              <a:rPr lang="en-IN" sz="2400" dirty="0" err="1">
                <a:solidFill>
                  <a:schemeClr val="tx1"/>
                </a:solidFill>
                <a:latin typeface="Baskerville Old Face" panose="02020602080505020303" pitchFamily="18" charset="0"/>
              </a:rPr>
              <a:t>i</a:t>
            </a:r>
            <a:r>
              <a:rPr lang="en-IN" sz="2400" dirty="0">
                <a:solidFill>
                  <a:schemeClr val="tx1"/>
                </a:solidFill>
                <a:latin typeface="Baskerville Old Face" panose="02020602080505020303" pitchFamily="18" charset="0"/>
              </a:rPr>
              <a:t>) Polymer based composites  (PMC) :in which polymer is the matrix to which other substances added.</a:t>
            </a:r>
          </a:p>
          <a:p>
            <a:pPr indent="468000" algn="just">
              <a:lnSpc>
                <a:spcPct val="150000"/>
              </a:lnSpc>
              <a:defRPr/>
            </a:pPr>
            <a:r>
              <a:rPr lang="en-IN" sz="2400" dirty="0">
                <a:solidFill>
                  <a:schemeClr val="tx1"/>
                </a:solidFill>
                <a:latin typeface="Baskerville Old Face" panose="02020602080505020303" pitchFamily="18" charset="0"/>
              </a:rPr>
              <a:t>ii) Metal based composites (MMC):  in which metal is the matrix to which other substances are added.</a:t>
            </a:r>
          </a:p>
          <a:p>
            <a:pPr indent="468000" algn="just">
              <a:lnSpc>
                <a:spcPct val="150000"/>
              </a:lnSpc>
              <a:defRPr/>
            </a:pPr>
            <a:r>
              <a:rPr lang="en-IN" sz="2400" dirty="0">
                <a:solidFill>
                  <a:schemeClr val="tx1"/>
                </a:solidFill>
                <a:latin typeface="Baskerville Old Face" panose="02020602080505020303" pitchFamily="18" charset="0"/>
              </a:rPr>
              <a:t>iii) Ceramics based composites (CMC):  in which Ceramic is the matrix to which other substances are added.</a:t>
            </a:r>
          </a:p>
          <a:p>
            <a:pPr indent="468000" algn="just">
              <a:lnSpc>
                <a:spcPct val="150000"/>
              </a:lnSpc>
              <a:defRPr/>
            </a:pPr>
            <a:r>
              <a:rPr lang="en-IN" sz="2400" dirty="0">
                <a:solidFill>
                  <a:schemeClr val="tx1"/>
                </a:solidFill>
                <a:latin typeface="Baskerville Old Face" panose="02020602080505020303" pitchFamily="18" charset="0"/>
              </a:rPr>
              <a:t>.</a:t>
            </a:r>
          </a:p>
          <a:p>
            <a:pPr algn="l"/>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287" y="204787"/>
            <a:ext cx="9115425" cy="6448425"/>
          </a:xfrm>
          <a:prstGeom prst="rect">
            <a:avLst/>
          </a:prstGeom>
        </p:spPr>
      </p:pic>
    </p:spTree>
    <p:extLst>
      <p:ext uri="{BB962C8B-B14F-4D97-AF65-F5344CB8AC3E}">
        <p14:creationId xmlns:p14="http://schemas.microsoft.com/office/powerpoint/2010/main" val="1344235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752601"/>
            <a:ext cx="9144000" cy="2324471"/>
          </a:xfrm>
        </p:spPr>
        <p:txBody>
          <a:bodyPr/>
          <a:lstStyle/>
          <a:p>
            <a:pPr algn="ctr"/>
            <a:r>
              <a:rPr lang="en-US" i="1" dirty="0">
                <a:solidFill>
                  <a:srgbClr val="FF0000"/>
                </a:solidFill>
              </a:rPr>
              <a:t>COMPOSITE MATERIALS</a:t>
            </a:r>
            <a:br>
              <a:rPr lang="en-US" i="1" dirty="0">
                <a:solidFill>
                  <a:srgbClr val="FF0000"/>
                </a:solidFill>
              </a:rPr>
            </a:br>
            <a:endParaRPr lang="en-IN" sz="2800" i="1" dirty="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rotWithShape="1">
          <a:blip r:embed="rId2">
            <a:lum bright="10000" contrast="30000"/>
            <a:extLst>
              <a:ext uri="{28A0092B-C50C-407E-A947-70E740481C1C}">
                <a14:useLocalDpi xmlns:a14="http://schemas.microsoft.com/office/drawing/2010/main" val="0"/>
              </a:ext>
            </a:extLst>
          </a:blip>
          <a:srcRect l="8468"/>
          <a:stretch/>
        </p:blipFill>
        <p:spPr bwMode="auto">
          <a:xfrm>
            <a:off x="251519" y="260648"/>
            <a:ext cx="8900767"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677159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260648"/>
            <a:ext cx="8928992" cy="5832648"/>
          </a:xfrm>
        </p:spPr>
        <p:txBody>
          <a:bodyPr>
            <a:noAutofit/>
          </a:bodyPr>
          <a:lstStyle/>
          <a:p>
            <a:pPr indent="468000" algn="just">
              <a:lnSpc>
                <a:spcPct val="150000"/>
              </a:lnSpc>
              <a:defRPr/>
            </a:pPr>
            <a:r>
              <a:rPr lang="en-IN" sz="2400" b="1" dirty="0">
                <a:solidFill>
                  <a:srgbClr val="0000FF"/>
                </a:solidFill>
                <a:latin typeface="Baskerville Old Face" panose="02020602080505020303" pitchFamily="18" charset="0"/>
              </a:rPr>
              <a:t>Based on reinforcement (dispersed phase)</a:t>
            </a:r>
            <a:r>
              <a:rPr lang="en-IN" sz="2400" dirty="0">
                <a:solidFill>
                  <a:schemeClr val="tx1"/>
                </a:solidFill>
                <a:latin typeface="Baskerville Old Face" panose="02020602080505020303" pitchFamily="18" charset="0"/>
              </a:rPr>
              <a:t> composites are three types: They are, </a:t>
            </a:r>
          </a:p>
          <a:p>
            <a:pPr indent="468000" algn="just">
              <a:lnSpc>
                <a:spcPct val="150000"/>
              </a:lnSpc>
              <a:defRPr/>
            </a:pPr>
            <a:r>
              <a:rPr lang="en-IN" sz="2400" dirty="0" err="1">
                <a:solidFill>
                  <a:schemeClr val="tx1"/>
                </a:solidFill>
                <a:latin typeface="Baskerville Old Face" panose="02020602080505020303" pitchFamily="18" charset="0"/>
              </a:rPr>
              <a:t>i</a:t>
            </a:r>
            <a:r>
              <a:rPr lang="en-IN" sz="2400" dirty="0">
                <a:solidFill>
                  <a:schemeClr val="tx1"/>
                </a:solidFill>
                <a:latin typeface="Baskerville Old Face" panose="02020602080505020303" pitchFamily="18" charset="0"/>
              </a:rPr>
              <a:t>) Fibre reinforced composites-Further classified into types they are short and long fibre composites</a:t>
            </a:r>
          </a:p>
          <a:p>
            <a:pPr indent="468000" algn="just">
              <a:lnSpc>
                <a:spcPct val="150000"/>
              </a:lnSpc>
              <a:defRPr/>
            </a:pPr>
            <a:r>
              <a:rPr lang="en-IN" sz="2400" dirty="0">
                <a:solidFill>
                  <a:schemeClr val="tx1"/>
                </a:solidFill>
                <a:latin typeface="Baskerville Old Face" panose="02020602080505020303" pitchFamily="18" charset="0"/>
              </a:rPr>
              <a:t>ii) Particle based composites – Again further classified into large particle based composites and dispersion strengthened composites. </a:t>
            </a:r>
          </a:p>
          <a:p>
            <a:pPr indent="468000" algn="just">
              <a:lnSpc>
                <a:spcPct val="150000"/>
              </a:lnSpc>
              <a:defRPr/>
            </a:pPr>
            <a:r>
              <a:rPr lang="en-IN" sz="2400" dirty="0">
                <a:solidFill>
                  <a:schemeClr val="tx1"/>
                </a:solidFill>
                <a:latin typeface="Baskerville Old Face" panose="02020602080505020303" pitchFamily="18" charset="0"/>
              </a:rPr>
              <a:t>iii) Layered composites- Further classified into </a:t>
            </a:r>
            <a:r>
              <a:rPr lang="en-IN" sz="2400" dirty="0" err="1">
                <a:solidFill>
                  <a:schemeClr val="tx1"/>
                </a:solidFill>
                <a:latin typeface="Baskerville Old Face" panose="02020602080505020303" pitchFamily="18" charset="0"/>
              </a:rPr>
              <a:t>unilayer</a:t>
            </a:r>
            <a:r>
              <a:rPr lang="en-IN" sz="2400" dirty="0">
                <a:solidFill>
                  <a:schemeClr val="tx1"/>
                </a:solidFill>
                <a:latin typeface="Baskerville Old Face" panose="02020602080505020303" pitchFamily="18" charset="0"/>
              </a:rPr>
              <a:t> and multilayer composites</a:t>
            </a:r>
          </a:p>
          <a:p>
            <a:pPr indent="468000" algn="just">
              <a:lnSpc>
                <a:spcPct val="150000"/>
              </a:lnSpc>
              <a:defRPr/>
            </a:pPr>
            <a:r>
              <a:rPr lang="en-US" sz="2400" dirty="0">
                <a:solidFill>
                  <a:schemeClr val="tx1"/>
                </a:solidFill>
                <a:latin typeface="Baskerville Old Face" panose="02020602080505020303" pitchFamily="18" charset="0"/>
              </a:rPr>
              <a:t>Functions of reinforcement materials: </a:t>
            </a:r>
          </a:p>
          <a:p>
            <a:pPr indent="468000" algn="just">
              <a:lnSpc>
                <a:spcPct val="150000"/>
              </a:lnSpc>
              <a:defRPr/>
            </a:pPr>
            <a:r>
              <a:rPr lang="en-US" sz="2400" dirty="0">
                <a:solidFill>
                  <a:schemeClr val="tx1"/>
                </a:solidFill>
                <a:latin typeface="Baskerville Old Face" panose="02020602080505020303" pitchFamily="18" charset="0"/>
              </a:rPr>
              <a:t>Can provide the required the properties. Orientation, concentration of these materials etc.,  will decide the properties. </a:t>
            </a:r>
            <a:endParaRPr lang="en-IN" sz="2400" dirty="0">
              <a:solidFill>
                <a:schemeClr val="tx1"/>
              </a:solidFill>
              <a:latin typeface="Baskerville Old Face" panose="02020602080505020303" pitchFamily="18" charset="0"/>
            </a:endParaRPr>
          </a:p>
          <a:p>
            <a:pPr algn="l"/>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lum bright="-10000" contrast="20000"/>
            <a:extLst>
              <a:ext uri="{28A0092B-C50C-407E-A947-70E740481C1C}">
                <a14:useLocalDpi xmlns:a14="http://schemas.microsoft.com/office/drawing/2010/main" val="0"/>
              </a:ext>
            </a:extLst>
          </a:blip>
          <a:srcRect/>
          <a:stretch>
            <a:fillRect/>
          </a:stretch>
        </p:blipFill>
        <p:spPr bwMode="auto">
          <a:xfrm>
            <a:off x="-30614" y="591861"/>
            <a:ext cx="9174614" cy="5275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3705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315"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620688"/>
            <a:ext cx="7884368" cy="619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316" name="Rectangle 4"/>
          <p:cNvSpPr>
            <a:spLocks noChangeArrowheads="1"/>
          </p:cNvSpPr>
          <p:nvPr/>
        </p:nvSpPr>
        <p:spPr bwMode="auto">
          <a:xfrm>
            <a:off x="4262438" y="181968"/>
            <a:ext cx="2476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Rounded MT Bold" panose="020F0704030504030204" pitchFamily="34" charset="0"/>
                <a:cs typeface="Arial" panose="020B0604020202020204" pitchFamily="34" charset="0"/>
              </a:defRPr>
            </a:lvl1pPr>
            <a:lvl2pPr marL="742950" indent="-285750" eaLnBrk="0" hangingPunct="0">
              <a:defRPr>
                <a:solidFill>
                  <a:schemeClr val="tx1"/>
                </a:solidFill>
                <a:latin typeface="Arial Rounded MT Bold" panose="020F0704030504030204" pitchFamily="34" charset="0"/>
                <a:cs typeface="Arial" panose="020B0604020202020204" pitchFamily="34" charset="0"/>
              </a:defRPr>
            </a:lvl2pPr>
            <a:lvl3pPr marL="1143000" indent="-228600" eaLnBrk="0" hangingPunct="0">
              <a:defRPr>
                <a:solidFill>
                  <a:schemeClr val="tx1"/>
                </a:solidFill>
                <a:latin typeface="Arial Rounded MT Bold" panose="020F0704030504030204" pitchFamily="34" charset="0"/>
                <a:cs typeface="Arial" panose="020B0604020202020204" pitchFamily="34" charset="0"/>
              </a:defRPr>
            </a:lvl3pPr>
            <a:lvl4pPr marL="1600200" indent="-228600" eaLnBrk="0" hangingPunct="0">
              <a:defRPr>
                <a:solidFill>
                  <a:schemeClr val="tx1"/>
                </a:solidFill>
                <a:latin typeface="Arial Rounded MT Bold" panose="020F0704030504030204" pitchFamily="34" charset="0"/>
                <a:cs typeface="Arial" panose="020B0604020202020204" pitchFamily="34" charset="0"/>
              </a:defRPr>
            </a:lvl4pPr>
            <a:lvl5pPr marL="2057400" indent="-228600" eaLnBrk="0" hangingPunct="0">
              <a:defRPr>
                <a:solidFill>
                  <a:schemeClr val="tx1"/>
                </a:solidFill>
                <a:latin typeface="Arial Rounded MT Bold" panose="020F070403050403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Rounded MT Bold" panose="020F070403050403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Rounded MT Bold" panose="020F070403050403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Rounded MT Bold" panose="020F070403050403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Rounded MT Bold" panose="020F0704030504030204" pitchFamily="34" charset="0"/>
                <a:cs typeface="Arial" panose="020B0604020202020204" pitchFamily="34" charset="0"/>
              </a:defRPr>
            </a:lvl9pPr>
          </a:lstStyle>
          <a:p>
            <a:pPr rtl="1" eaLnBrk="1" fontAlgn="base" hangingPunct="1">
              <a:spcBef>
                <a:spcPct val="0"/>
              </a:spcBef>
              <a:spcAft>
                <a:spcPct val="0"/>
              </a:spcAft>
            </a:pPr>
            <a:r>
              <a:rPr lang="en-GB" dirty="0">
                <a:solidFill>
                  <a:srgbClr val="FF0000"/>
                </a:solidFill>
                <a:latin typeface="Book Antiqua" panose="02040602050305030304" pitchFamily="18" charset="0"/>
              </a:rPr>
              <a:t>Primary Phase, Matrix</a:t>
            </a:r>
          </a:p>
        </p:txBody>
      </p:sp>
      <p:sp>
        <p:nvSpPr>
          <p:cNvPr id="13317" name="Rectangle 5"/>
          <p:cNvSpPr>
            <a:spLocks noChangeArrowheads="1"/>
          </p:cNvSpPr>
          <p:nvPr/>
        </p:nvSpPr>
        <p:spPr bwMode="auto">
          <a:xfrm rot="16200000">
            <a:off x="-219472" y="3571875"/>
            <a:ext cx="202565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Rounded MT Bold" panose="020F0704030504030204" pitchFamily="34" charset="0"/>
                <a:cs typeface="Arial" panose="020B0604020202020204" pitchFamily="34" charset="0"/>
              </a:defRPr>
            </a:lvl1pPr>
            <a:lvl2pPr marL="742950" indent="-285750" eaLnBrk="0" hangingPunct="0">
              <a:defRPr>
                <a:solidFill>
                  <a:schemeClr val="tx1"/>
                </a:solidFill>
                <a:latin typeface="Arial Rounded MT Bold" panose="020F0704030504030204" pitchFamily="34" charset="0"/>
                <a:cs typeface="Arial" panose="020B0604020202020204" pitchFamily="34" charset="0"/>
              </a:defRPr>
            </a:lvl2pPr>
            <a:lvl3pPr marL="1143000" indent="-228600" eaLnBrk="0" hangingPunct="0">
              <a:defRPr>
                <a:solidFill>
                  <a:schemeClr val="tx1"/>
                </a:solidFill>
                <a:latin typeface="Arial Rounded MT Bold" panose="020F0704030504030204" pitchFamily="34" charset="0"/>
                <a:cs typeface="Arial" panose="020B0604020202020204" pitchFamily="34" charset="0"/>
              </a:defRPr>
            </a:lvl3pPr>
            <a:lvl4pPr marL="1600200" indent="-228600" eaLnBrk="0" hangingPunct="0">
              <a:defRPr>
                <a:solidFill>
                  <a:schemeClr val="tx1"/>
                </a:solidFill>
                <a:latin typeface="Arial Rounded MT Bold" panose="020F0704030504030204" pitchFamily="34" charset="0"/>
                <a:cs typeface="Arial" panose="020B0604020202020204" pitchFamily="34" charset="0"/>
              </a:defRPr>
            </a:lvl4pPr>
            <a:lvl5pPr marL="2057400" indent="-228600" eaLnBrk="0" hangingPunct="0">
              <a:defRPr>
                <a:solidFill>
                  <a:schemeClr val="tx1"/>
                </a:solidFill>
                <a:latin typeface="Arial Rounded MT Bold" panose="020F070403050403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Rounded MT Bold" panose="020F070403050403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Rounded MT Bold" panose="020F070403050403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Rounded MT Bold" panose="020F070403050403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Rounded MT Bold" panose="020F0704030504030204" pitchFamily="34" charset="0"/>
                <a:cs typeface="Arial" panose="020B0604020202020204" pitchFamily="34" charset="0"/>
              </a:defRPr>
            </a:lvl9pPr>
          </a:lstStyle>
          <a:p>
            <a:pPr rtl="1" eaLnBrk="1" fontAlgn="base" hangingPunct="1">
              <a:spcBef>
                <a:spcPct val="0"/>
              </a:spcBef>
              <a:spcAft>
                <a:spcPct val="0"/>
              </a:spcAft>
            </a:pPr>
            <a:r>
              <a:rPr lang="en-GB" dirty="0">
                <a:solidFill>
                  <a:srgbClr val="FF0000"/>
                </a:solidFill>
                <a:latin typeface="Book Antiqua" panose="02040602050305030304" pitchFamily="18" charset="0"/>
              </a:rPr>
              <a:t>Secondary Phase, </a:t>
            </a:r>
          </a:p>
          <a:p>
            <a:pPr rtl="1" eaLnBrk="1" fontAlgn="base" hangingPunct="1">
              <a:spcBef>
                <a:spcPct val="0"/>
              </a:spcBef>
              <a:spcAft>
                <a:spcPct val="0"/>
              </a:spcAft>
            </a:pPr>
            <a:r>
              <a:rPr lang="en-GB" dirty="0">
                <a:solidFill>
                  <a:srgbClr val="FF0000"/>
                </a:solidFill>
                <a:latin typeface="Book Antiqua" panose="02040602050305030304" pitchFamily="18" charset="0"/>
              </a:rPr>
              <a:t>Reinforcement</a:t>
            </a:r>
          </a:p>
        </p:txBody>
      </p:sp>
    </p:spTree>
    <p:extLst>
      <p:ext uri="{BB962C8B-B14F-4D97-AF65-F5344CB8AC3E}">
        <p14:creationId xmlns:p14="http://schemas.microsoft.com/office/powerpoint/2010/main" val="14576438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63"/>
          <p:cNvSpPr>
            <a:spLocks noGrp="1" noChangeArrowheads="1"/>
          </p:cNvSpPr>
          <p:nvPr>
            <p:ph type="title"/>
          </p:nvPr>
        </p:nvSpPr>
        <p:spPr>
          <a:xfrm>
            <a:off x="914400" y="511175"/>
            <a:ext cx="7772400" cy="703263"/>
          </a:xfrm>
        </p:spPr>
        <p:txBody>
          <a:bodyPr/>
          <a:lstStyle/>
          <a:p>
            <a:pPr algn="ctr" eaLnBrk="1" hangingPunct="1"/>
            <a:r>
              <a:rPr lang="en-GB" sz="3200" b="1" dirty="0">
                <a:solidFill>
                  <a:srgbClr val="C00000"/>
                </a:solidFill>
                <a:latin typeface="Arial Rounded MT Bold" panose="020F0704030504030204" pitchFamily="34" charset="0"/>
                <a:cs typeface="Tahoma" panose="020B0604030504040204" pitchFamily="34" charset="0"/>
              </a:rPr>
              <a:t>Reinforcing Phase (Secondary)</a:t>
            </a:r>
          </a:p>
        </p:txBody>
      </p:sp>
      <p:grpSp>
        <p:nvGrpSpPr>
          <p:cNvPr id="3" name="Group 2"/>
          <p:cNvGrpSpPr/>
          <p:nvPr/>
        </p:nvGrpSpPr>
        <p:grpSpPr>
          <a:xfrm>
            <a:off x="500063" y="1276350"/>
            <a:ext cx="8001000" cy="4795838"/>
            <a:chOff x="500063" y="1276350"/>
            <a:chExt cx="8001000" cy="4795838"/>
          </a:xfrm>
        </p:grpSpPr>
        <p:pic>
          <p:nvPicPr>
            <p:cNvPr id="16387" name="Picture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1276350"/>
              <a:ext cx="8001000"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11560" y="4725144"/>
              <a:ext cx="2088232"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7594384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lum bright="-10000" contrast="20000"/>
            <a:extLst>
              <a:ext uri="{28A0092B-C50C-407E-A947-70E740481C1C}">
                <a14:useLocalDpi xmlns:a14="http://schemas.microsoft.com/office/drawing/2010/main" val="0"/>
              </a:ext>
            </a:extLst>
          </a:blip>
          <a:srcRect/>
          <a:stretch>
            <a:fillRect/>
          </a:stretch>
        </p:blipFill>
        <p:spPr bwMode="auto">
          <a:xfrm>
            <a:off x="533400" y="714375"/>
            <a:ext cx="8110538"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3048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lum bright="-10000" contrast="20000"/>
            <a:extLst>
              <a:ext uri="{28A0092B-C50C-407E-A947-70E740481C1C}">
                <a14:useLocalDpi xmlns:a14="http://schemas.microsoft.com/office/drawing/2010/main" val="0"/>
              </a:ext>
            </a:extLst>
          </a:blip>
          <a:srcRect/>
          <a:stretch>
            <a:fillRect/>
          </a:stretch>
        </p:blipFill>
        <p:spPr bwMode="auto">
          <a:xfrm>
            <a:off x="500063" y="785813"/>
            <a:ext cx="815975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130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642938"/>
            <a:ext cx="77724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9289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lum bright="-10000" contrast="30000"/>
            <a:extLst>
              <a:ext uri="{28A0092B-C50C-407E-A947-70E740481C1C}">
                <a14:useLocalDpi xmlns:a14="http://schemas.microsoft.com/office/drawing/2010/main" val="0"/>
              </a:ext>
            </a:extLst>
          </a:blip>
          <a:srcRect/>
          <a:stretch>
            <a:fillRect/>
          </a:stretch>
        </p:blipFill>
        <p:spPr bwMode="auto">
          <a:xfrm>
            <a:off x="642938" y="571500"/>
            <a:ext cx="7861300" cy="535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1247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lum bright="-10000" contrast="30000"/>
            <a:extLst>
              <a:ext uri="{28A0092B-C50C-407E-A947-70E740481C1C}">
                <a14:useLocalDpi xmlns:a14="http://schemas.microsoft.com/office/drawing/2010/main" val="0"/>
              </a:ext>
            </a:extLst>
          </a:blip>
          <a:srcRect/>
          <a:stretch>
            <a:fillRect/>
          </a:stretch>
        </p:blipFill>
        <p:spPr bwMode="auto">
          <a:xfrm>
            <a:off x="452438" y="571500"/>
            <a:ext cx="8251825"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516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711C15-D006-25F8-5CF0-E2D8803379C0}"/>
              </a:ext>
            </a:extLst>
          </p:cNvPr>
          <p:cNvSpPr txBox="1"/>
          <p:nvPr/>
        </p:nvSpPr>
        <p:spPr>
          <a:xfrm>
            <a:off x="251520" y="332656"/>
            <a:ext cx="8784976" cy="3754233"/>
          </a:xfrm>
          <a:prstGeom prst="rect">
            <a:avLst/>
          </a:prstGeom>
          <a:noFill/>
        </p:spPr>
        <p:txBody>
          <a:bodyPr wrap="square">
            <a:spAutoFit/>
          </a:bodyPr>
          <a:lstStyle/>
          <a:p>
            <a:pPr marL="342900" indent="-342900" algn="just">
              <a:lnSpc>
                <a:spcPct val="125000"/>
              </a:lnSpc>
              <a:buFont typeface="Wingdings" panose="05000000000000000000" pitchFamily="2" charset="2"/>
              <a:buChar char="Ø"/>
            </a:pPr>
            <a:r>
              <a:rPr lang="en-US" sz="2400" dirty="0">
                <a:latin typeface="Baskerville Old Face" panose="02020602080505020303" pitchFamily="18" charset="0"/>
              </a:rPr>
              <a:t>Materials have such an influence on our lives that the historical periods of humankind have been dominated, and named, after materials.</a:t>
            </a:r>
          </a:p>
          <a:p>
            <a:pPr marL="342900" indent="-342900" algn="just">
              <a:lnSpc>
                <a:spcPct val="125000"/>
              </a:lnSpc>
              <a:buFont typeface="Wingdings" panose="05000000000000000000" pitchFamily="2" charset="2"/>
              <a:buChar char="Ø"/>
            </a:pPr>
            <a:r>
              <a:rPr lang="en-US" sz="2400" dirty="0">
                <a:latin typeface="Baskerville Old Face" panose="02020602080505020303" pitchFamily="18" charset="0"/>
              </a:rPr>
              <a:t>possible applications of composite materials are limited only by the imagination of the individual.</a:t>
            </a:r>
          </a:p>
          <a:p>
            <a:pPr marL="342900" indent="-342900" algn="just">
              <a:lnSpc>
                <a:spcPct val="125000"/>
              </a:lnSpc>
              <a:buFont typeface="Wingdings" panose="05000000000000000000" pitchFamily="2" charset="2"/>
              <a:buChar char="Ø"/>
            </a:pPr>
            <a:r>
              <a:rPr lang="en-US" sz="2400" dirty="0">
                <a:latin typeface="Baskerville Old Face" panose="02020602080505020303" pitchFamily="18" charset="0"/>
              </a:rPr>
              <a:t>A composite material is formed by the combination of two or more distinct materials to form a new material with enhanced properties.</a:t>
            </a:r>
            <a:endParaRPr lang="en-IN" sz="2400" dirty="0">
              <a:latin typeface="Baskerville Old Face" panose="02020602080505020303" pitchFamily="18" charset="0"/>
            </a:endParaRPr>
          </a:p>
          <a:p>
            <a:pPr algn="just">
              <a:lnSpc>
                <a:spcPct val="125000"/>
              </a:lnSpc>
            </a:pPr>
            <a:endParaRPr lang="en-IN" sz="2400" dirty="0">
              <a:latin typeface="Baskerville Old Face" panose="02020602080505020303" pitchFamily="18" charset="0"/>
            </a:endParaRPr>
          </a:p>
        </p:txBody>
      </p:sp>
      <p:sp>
        <p:nvSpPr>
          <p:cNvPr id="9" name="TextBox 8">
            <a:extLst>
              <a:ext uri="{FF2B5EF4-FFF2-40B4-BE49-F238E27FC236}">
                <a16:creationId xmlns:a16="http://schemas.microsoft.com/office/drawing/2014/main" id="{82F8ACE0-DFD6-E1AC-012A-0B30455EEB13}"/>
              </a:ext>
            </a:extLst>
          </p:cNvPr>
          <p:cNvSpPr txBox="1"/>
          <p:nvPr/>
        </p:nvSpPr>
        <p:spPr>
          <a:xfrm>
            <a:off x="467544" y="3789040"/>
            <a:ext cx="8424936" cy="2677656"/>
          </a:xfrm>
          <a:prstGeom prst="rect">
            <a:avLst/>
          </a:prstGeom>
          <a:noFill/>
        </p:spPr>
        <p:txBody>
          <a:bodyPr wrap="square">
            <a:spAutoFit/>
          </a:bodyPr>
          <a:lstStyle/>
          <a:p>
            <a:pPr algn="just"/>
            <a:r>
              <a:rPr lang="en-US" sz="2400" i="1" dirty="0">
                <a:latin typeface="Baskerville Old Face" panose="02020602080505020303" pitchFamily="18" charset="0"/>
              </a:rPr>
              <a:t>For example, rocks are combined with cement to make concrete, which is as strong as the rocks it contains but can be shaped more easily than carving rock. While the enhanced properties of concrete are strength and ease of fabrication.</a:t>
            </a:r>
          </a:p>
          <a:p>
            <a:pPr algn="just"/>
            <a:r>
              <a:rPr lang="en-US" sz="2400" i="1" dirty="0">
                <a:latin typeface="Baskerville Old Face" panose="02020602080505020303" pitchFamily="18" charset="0"/>
              </a:rPr>
              <a:t> </a:t>
            </a:r>
          </a:p>
          <a:p>
            <a:pPr algn="just"/>
            <a:r>
              <a:rPr lang="en-US" sz="2400" i="1" dirty="0">
                <a:latin typeface="Baskerville Old Face" panose="02020602080505020303" pitchFamily="18" charset="0"/>
              </a:rPr>
              <a:t>Most physical, chemical, and processing-related properties can be enhanced by a suitable combination of materials.</a:t>
            </a:r>
            <a:endParaRPr lang="en-IN" sz="2400" i="1" dirty="0">
              <a:latin typeface="Baskerville Old Face" panose="02020602080505020303" pitchFamily="18" charset="0"/>
            </a:endParaRPr>
          </a:p>
        </p:txBody>
      </p:sp>
    </p:spTree>
    <p:extLst>
      <p:ext uri="{BB962C8B-B14F-4D97-AF65-F5344CB8AC3E}">
        <p14:creationId xmlns:p14="http://schemas.microsoft.com/office/powerpoint/2010/main" val="1130053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714375"/>
            <a:ext cx="7234237"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3188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lum bright="-10000" contrast="20000"/>
            <a:extLst>
              <a:ext uri="{28A0092B-C50C-407E-A947-70E740481C1C}">
                <a14:useLocalDpi xmlns:a14="http://schemas.microsoft.com/office/drawing/2010/main" val="0"/>
              </a:ext>
            </a:extLst>
          </a:blip>
          <a:srcRect/>
          <a:stretch>
            <a:fillRect/>
          </a:stretch>
        </p:blipFill>
        <p:spPr bwMode="auto">
          <a:xfrm>
            <a:off x="642938" y="500063"/>
            <a:ext cx="8101012" cy="550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850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6991" y="764704"/>
            <a:ext cx="7824120" cy="5472608"/>
          </a:xfrm>
          <a:prstGeom prst="rect">
            <a:avLst/>
          </a:prstGeom>
        </p:spPr>
      </p:pic>
    </p:spTree>
    <p:extLst>
      <p:ext uri="{BB962C8B-B14F-4D97-AF65-F5344CB8AC3E}">
        <p14:creationId xmlns:p14="http://schemas.microsoft.com/office/powerpoint/2010/main" val="2232951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1025" y="433387"/>
            <a:ext cx="7981950" cy="5991225"/>
          </a:xfrm>
          <a:prstGeom prst="rect">
            <a:avLst/>
          </a:prstGeom>
        </p:spPr>
      </p:pic>
    </p:spTree>
    <p:extLst>
      <p:ext uri="{BB962C8B-B14F-4D97-AF65-F5344CB8AC3E}">
        <p14:creationId xmlns:p14="http://schemas.microsoft.com/office/powerpoint/2010/main" val="3789523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27384"/>
            <a:ext cx="7772400" cy="936104"/>
          </a:xfrm>
        </p:spPr>
        <p:txBody>
          <a:bodyPr>
            <a:normAutofit fontScale="90000"/>
          </a:bodyPr>
          <a:lstStyle/>
          <a:p>
            <a:pPr algn="l"/>
            <a:r>
              <a:rPr lang="en-IN" dirty="0">
                <a:solidFill>
                  <a:srgbClr val="FF0000"/>
                </a:solidFill>
              </a:rPr>
              <a:t>Manufacturing methods</a:t>
            </a:r>
          </a:p>
        </p:txBody>
      </p:sp>
      <p:sp>
        <p:nvSpPr>
          <p:cNvPr id="3" name="Subtitle 2"/>
          <p:cNvSpPr>
            <a:spLocks noGrp="1"/>
          </p:cNvSpPr>
          <p:nvPr>
            <p:ph type="subTitle" idx="1"/>
          </p:nvPr>
        </p:nvSpPr>
        <p:spPr>
          <a:xfrm>
            <a:off x="107504" y="908720"/>
            <a:ext cx="8928992" cy="5904656"/>
          </a:xfrm>
        </p:spPr>
        <p:txBody>
          <a:bodyPr>
            <a:normAutofit fontScale="85000" lnSpcReduction="20000"/>
          </a:bodyPr>
          <a:lstStyle/>
          <a:p>
            <a:pPr algn="l">
              <a:lnSpc>
                <a:spcPct val="170000"/>
              </a:lnSpc>
            </a:pPr>
            <a:r>
              <a:rPr lang="en-IN" dirty="0"/>
              <a:t>Composites can be prepared by two methods; they are </a:t>
            </a:r>
            <a:r>
              <a:rPr lang="en-IN" dirty="0">
                <a:solidFill>
                  <a:srgbClr val="FF0000"/>
                </a:solidFill>
              </a:rPr>
              <a:t>open</a:t>
            </a:r>
            <a:r>
              <a:rPr lang="en-IN" dirty="0"/>
              <a:t> and </a:t>
            </a:r>
            <a:r>
              <a:rPr lang="en-IN" dirty="0">
                <a:solidFill>
                  <a:srgbClr val="FF0000"/>
                </a:solidFill>
              </a:rPr>
              <a:t>closed</a:t>
            </a:r>
            <a:r>
              <a:rPr lang="en-IN" dirty="0"/>
              <a:t> moulding methods.</a:t>
            </a:r>
          </a:p>
          <a:p>
            <a:pPr algn="l">
              <a:lnSpc>
                <a:spcPct val="170000"/>
              </a:lnSpc>
            </a:pPr>
            <a:r>
              <a:rPr lang="en-IN" dirty="0">
                <a:solidFill>
                  <a:srgbClr val="FF0000"/>
                </a:solidFill>
              </a:rPr>
              <a:t>Hand Lay-up technique</a:t>
            </a:r>
            <a:r>
              <a:rPr lang="en-IN" dirty="0"/>
              <a:t> is one of the </a:t>
            </a:r>
            <a:r>
              <a:rPr lang="en-IN" b="1" dirty="0"/>
              <a:t>open moulding</a:t>
            </a:r>
            <a:r>
              <a:rPr lang="en-IN" dirty="0"/>
              <a:t> methods. </a:t>
            </a:r>
          </a:p>
          <a:p>
            <a:pPr algn="l">
              <a:lnSpc>
                <a:spcPct val="170000"/>
              </a:lnSpc>
            </a:pPr>
            <a:r>
              <a:rPr lang="en-IN" dirty="0"/>
              <a:t> The processing steps are quite simple. </a:t>
            </a:r>
          </a:p>
          <a:p>
            <a:pPr algn="l">
              <a:lnSpc>
                <a:spcPct val="170000"/>
              </a:lnSpc>
            </a:pPr>
            <a:r>
              <a:rPr lang="en-IN" dirty="0"/>
              <a:t>The required materials are </a:t>
            </a:r>
          </a:p>
          <a:p>
            <a:pPr algn="l">
              <a:lnSpc>
                <a:spcPct val="170000"/>
              </a:lnSpc>
            </a:pPr>
            <a:r>
              <a:rPr lang="en-IN" dirty="0"/>
              <a:t> 1) Matrix  2) Resin  3) Release gel 4) </a:t>
            </a:r>
            <a:r>
              <a:rPr lang="en-IN" dirty="0" err="1"/>
              <a:t>Hardner</a:t>
            </a:r>
            <a:r>
              <a:rPr lang="en-IN" dirty="0"/>
              <a:t> and 5) Reinforcing material</a:t>
            </a:r>
          </a:p>
          <a:p>
            <a:pPr algn="l">
              <a:lnSpc>
                <a:spcPct val="170000"/>
              </a:lnSpc>
            </a:pPr>
            <a:r>
              <a:rPr lang="en-IN" dirty="0"/>
              <a:t>Matrix like Epoxy, polyester, polyvinyl ester, </a:t>
            </a:r>
            <a:r>
              <a:rPr lang="en-IN" dirty="0" err="1"/>
              <a:t>phenolic</a:t>
            </a:r>
            <a:r>
              <a:rPr lang="en-IN" dirty="0"/>
              <a:t> resin, unsaturated polyester, polyurethane resin are used.</a:t>
            </a:r>
          </a:p>
          <a:p>
            <a:pPr algn="l">
              <a:lnSpc>
                <a:spcPct val="170000"/>
              </a:lnSpc>
            </a:pPr>
            <a:r>
              <a:rPr lang="en-IN" dirty="0"/>
              <a:t>Reinforcement like Glass fibre, carbon fibre, </a:t>
            </a:r>
            <a:r>
              <a:rPr lang="en-IN" dirty="0" err="1"/>
              <a:t>aramid</a:t>
            </a:r>
            <a:r>
              <a:rPr lang="en-IN" dirty="0"/>
              <a:t> fibre, natural plant fibres (sisal, banana, nettle, hemp, flax etc.) are used.</a:t>
            </a:r>
          </a:p>
          <a:p>
            <a:pPr algn="l">
              <a:lnSpc>
                <a:spcPct val="170000"/>
              </a:lnSpc>
            </a:pPr>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836712"/>
            <a:ext cx="7772400" cy="5328592"/>
          </a:xfrm>
        </p:spPr>
        <p:txBody>
          <a:bodyPr/>
          <a:lstStyle/>
          <a:p>
            <a:pPr algn="l"/>
            <a:endParaRPr lang="en-IN" dirty="0"/>
          </a:p>
          <a:p>
            <a:pPr algn="l"/>
            <a:endParaRPr lang="en-IN" dirty="0"/>
          </a:p>
          <a:p>
            <a:pPr algn="l"/>
            <a:endParaRPr lang="en-IN" dirty="0"/>
          </a:p>
        </p:txBody>
      </p:sp>
      <p:pic>
        <p:nvPicPr>
          <p:cNvPr id="1026" name="Picture 2" descr="C:\Users\Sony\Downloads\IMG_20200413_184129 (2).jpg"/>
          <p:cNvPicPr>
            <a:picLocks noChangeAspect="1" noChangeArrowheads="1"/>
          </p:cNvPicPr>
          <p:nvPr/>
        </p:nvPicPr>
        <p:blipFill>
          <a:blip r:embed="rId2" cstate="print"/>
          <a:srcRect/>
          <a:stretch>
            <a:fillRect/>
          </a:stretch>
        </p:blipFill>
        <p:spPr bwMode="auto">
          <a:xfrm>
            <a:off x="467544" y="404664"/>
            <a:ext cx="8496944" cy="5472608"/>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95736" y="116632"/>
            <a:ext cx="4481483" cy="646331"/>
          </a:xfrm>
          <a:prstGeom prst="rect">
            <a:avLst/>
          </a:prstGeom>
        </p:spPr>
        <p:txBody>
          <a:bodyPr wrap="none">
            <a:spAutoFit/>
          </a:bodyPr>
          <a:lstStyle/>
          <a:p>
            <a:r>
              <a:rPr lang="en-IN" sz="3600" dirty="0">
                <a:solidFill>
                  <a:srgbClr val="FF0000"/>
                </a:solidFill>
              </a:rPr>
              <a:t>Hand Lay-up technique</a:t>
            </a:r>
            <a:endParaRPr lang="en-IN" sz="3600" dirty="0"/>
          </a:p>
        </p:txBody>
      </p:sp>
      <p:grpSp>
        <p:nvGrpSpPr>
          <p:cNvPr id="7" name="Group 6"/>
          <p:cNvGrpSpPr/>
          <p:nvPr/>
        </p:nvGrpSpPr>
        <p:grpSpPr>
          <a:xfrm>
            <a:off x="35736" y="919044"/>
            <a:ext cx="9079747" cy="5938956"/>
            <a:chOff x="35736" y="919044"/>
            <a:chExt cx="9079747" cy="5938956"/>
          </a:xfrm>
        </p:grpSpPr>
        <p:pic>
          <p:nvPicPr>
            <p:cNvPr id="66564" name="Picture 4" descr="Schematic of a hand layup process.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6" y="919044"/>
              <a:ext cx="9079747" cy="59389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07704" y="2245980"/>
              <a:ext cx="3168352" cy="318924"/>
            </a:xfrm>
            <a:prstGeom prst="rect">
              <a:avLst/>
            </a:prstGeom>
            <a:solidFill>
              <a:srgbClr val="FFFFCD"/>
            </a:solidFill>
          </p:spPr>
          <p:txBody>
            <a:bodyPr wrap="square" lIns="36000" tIns="36000" rIns="36000" bIns="36000" rtlCol="0">
              <a:spAutoFit/>
            </a:bodyPr>
            <a:lstStyle/>
            <a:p>
              <a:r>
                <a:rPr lang="en-IN" sz="1600" b="1" dirty="0">
                  <a:solidFill>
                    <a:srgbClr val="800000"/>
                  </a:solidFill>
                </a:rPr>
                <a:t>Resin + Hardener (curing agent)</a:t>
              </a:r>
            </a:p>
          </p:txBody>
        </p:sp>
      </p:grpSp>
      <p:sp>
        <p:nvSpPr>
          <p:cNvPr id="10" name="TextBox 9"/>
          <p:cNvSpPr txBox="1"/>
          <p:nvPr/>
        </p:nvSpPr>
        <p:spPr>
          <a:xfrm>
            <a:off x="1907704" y="1278187"/>
            <a:ext cx="3168352" cy="318924"/>
          </a:xfrm>
          <a:prstGeom prst="rect">
            <a:avLst/>
          </a:prstGeom>
          <a:solidFill>
            <a:srgbClr val="FFFFCD"/>
          </a:solidFill>
        </p:spPr>
        <p:txBody>
          <a:bodyPr wrap="square" lIns="36000" tIns="36000" rIns="36000" bIns="36000" rtlCol="0">
            <a:spAutoFit/>
          </a:bodyPr>
          <a:lstStyle/>
          <a:p>
            <a:r>
              <a:rPr lang="en-IN" sz="1600" b="1" dirty="0">
                <a:solidFill>
                  <a:srgbClr val="800000"/>
                </a:solidFill>
              </a:rPr>
              <a:t>Gel + Perspex sheet</a:t>
            </a:r>
          </a:p>
        </p:txBody>
      </p:sp>
    </p:spTree>
    <p:extLst>
      <p:ext uri="{BB962C8B-B14F-4D97-AF65-F5344CB8AC3E}">
        <p14:creationId xmlns:p14="http://schemas.microsoft.com/office/powerpoint/2010/main" val="610127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subTitle" idx="1"/>
          </p:nvPr>
        </p:nvSpPr>
        <p:spPr>
          <a:xfrm>
            <a:off x="179512" y="260648"/>
            <a:ext cx="8856984" cy="6480720"/>
          </a:xfrm>
        </p:spPr>
        <p:txBody>
          <a:bodyPr>
            <a:normAutofit/>
          </a:bodyPr>
          <a:lstStyle/>
          <a:p>
            <a:pPr algn="just">
              <a:lnSpc>
                <a:spcPct val="150000"/>
              </a:lnSpc>
            </a:pPr>
            <a:r>
              <a:rPr lang="en-IN" sz="2400" dirty="0">
                <a:solidFill>
                  <a:srgbClr val="FF0000"/>
                </a:solidFill>
              </a:rPr>
              <a:t>Steps involved in the process</a:t>
            </a:r>
            <a:r>
              <a:rPr lang="en-IN" sz="2400" dirty="0"/>
              <a:t>:</a:t>
            </a:r>
          </a:p>
          <a:p>
            <a:pPr algn="just">
              <a:lnSpc>
                <a:spcPct val="150000"/>
              </a:lnSpc>
            </a:pPr>
            <a:r>
              <a:rPr lang="en-IN" sz="2400" dirty="0" err="1"/>
              <a:t>i</a:t>
            </a:r>
            <a:r>
              <a:rPr lang="en-IN" sz="2400" dirty="0"/>
              <a:t>)Release gel is sprayed on the mould surface to avoid the sticking of polymer to the surface. Thin plastic sheets are used at the top and bottom of the mould plate to get good surface finish of the product.</a:t>
            </a:r>
          </a:p>
          <a:p>
            <a:pPr algn="just">
              <a:lnSpc>
                <a:spcPct val="150000"/>
              </a:lnSpc>
            </a:pPr>
            <a:r>
              <a:rPr lang="en-US" sz="2400" dirty="0"/>
              <a:t>ii) </a:t>
            </a:r>
            <a:r>
              <a:rPr lang="en-IN" sz="2400" dirty="0"/>
              <a:t>Reinforcement in the form of woven mats or chopped strand mats is cut as per the mould size and placed at the surface of mould after </a:t>
            </a:r>
            <a:r>
              <a:rPr lang="en-IN" sz="2400" dirty="0" err="1"/>
              <a:t>perspex</a:t>
            </a:r>
            <a:r>
              <a:rPr lang="en-IN" sz="2400" dirty="0"/>
              <a:t> sheet. </a:t>
            </a:r>
          </a:p>
          <a:p>
            <a:pPr algn="just">
              <a:lnSpc>
                <a:spcPct val="150000"/>
              </a:lnSpc>
            </a:pPr>
            <a:r>
              <a:rPr lang="en-US" sz="2400" dirty="0"/>
              <a:t>iii)</a:t>
            </a:r>
            <a:r>
              <a:rPr lang="en-IN" sz="2400" dirty="0"/>
              <a:t> Then thermosetting polymer in liquid form is mixed thoroughly in suitable proportion with a prescribed </a:t>
            </a:r>
            <a:r>
              <a:rPr lang="en-IN" sz="2400" dirty="0" err="1"/>
              <a:t>hardner</a:t>
            </a:r>
            <a:r>
              <a:rPr lang="en-IN" sz="2400" dirty="0"/>
              <a:t> (curing agent) and poured onto the surface of mat already placed in the mould. The polymer is uniformly spread with the help of brush. </a:t>
            </a:r>
          </a:p>
          <a:p>
            <a:pPr algn="just">
              <a:lnSpc>
                <a:spcPct val="150000"/>
              </a:lnSpc>
            </a:pPr>
            <a:endParaRPr lang="en-IN" sz="2400" dirty="0"/>
          </a:p>
          <a:p>
            <a:pPr algn="just">
              <a:lnSpc>
                <a:spcPct val="150000"/>
              </a:lnSpc>
            </a:pPr>
            <a:endParaRPr lang="en-IN"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9512" y="-27384"/>
            <a:ext cx="8856984" cy="5040560"/>
          </a:xfrm>
        </p:spPr>
        <p:txBody>
          <a:bodyPr>
            <a:normAutofit/>
          </a:bodyPr>
          <a:lstStyle/>
          <a:p>
            <a:pPr algn="just">
              <a:lnSpc>
                <a:spcPct val="150000"/>
              </a:lnSpc>
            </a:pPr>
            <a:r>
              <a:rPr lang="en-US" sz="2400" dirty="0">
                <a:latin typeface="Times New Roman" panose="02020603050405020304" pitchFamily="18" charset="0"/>
                <a:cs typeface="Times New Roman" panose="02020603050405020304" pitchFamily="18" charset="0"/>
              </a:rPr>
              <a:t>iv)</a:t>
            </a:r>
            <a:r>
              <a:rPr lang="en-IN" sz="2400" dirty="0">
                <a:latin typeface="Times New Roman" panose="02020603050405020304" pitchFamily="18" charset="0"/>
                <a:cs typeface="Times New Roman" panose="02020603050405020304" pitchFamily="18" charset="0"/>
              </a:rPr>
              <a:t> After curing either at room temperature or at some specific temperature, mould is opened and the developed composite part is taken out and further processed. The time of curing depends on type of polymer used for composite processing</a:t>
            </a:r>
          </a:p>
        </p:txBody>
      </p:sp>
      <p:sp>
        <p:nvSpPr>
          <p:cNvPr id="4" name="Subtitle 2"/>
          <p:cNvSpPr txBox="1">
            <a:spLocks/>
          </p:cNvSpPr>
          <p:nvPr/>
        </p:nvSpPr>
        <p:spPr>
          <a:xfrm>
            <a:off x="179512" y="2204864"/>
            <a:ext cx="8856984" cy="3672408"/>
          </a:xfrm>
          <a:prstGeom prst="rect">
            <a:avLst/>
          </a:prstGeom>
        </p:spPr>
        <p:txBody>
          <a:bodyPr vert="horz" lIns="45720" rIns="45720">
            <a:noAutofit/>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just">
              <a:lnSpc>
                <a:spcPct val="150000"/>
              </a:lnSpc>
            </a:pPr>
            <a:r>
              <a:rPr lang="en-US" sz="2400" dirty="0">
                <a:solidFill>
                  <a:srgbClr val="FF0000"/>
                </a:solidFill>
                <a:latin typeface="Times New Roman" panose="02020603050405020304" pitchFamily="18" charset="0"/>
                <a:cs typeface="Times New Roman" panose="02020603050405020304" pitchFamily="18" charset="0"/>
              </a:rPr>
              <a:t>Advantages</a:t>
            </a:r>
            <a:r>
              <a:rPr lang="en-US" sz="2400" dirty="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)Production rate is less, simple and inexpensive </a:t>
            </a:r>
          </a:p>
          <a:p>
            <a:pPr algn="just">
              <a:lnSpc>
                <a:spcPct val="150000"/>
              </a:lnSpc>
            </a:pPr>
            <a:r>
              <a:rPr lang="en-IN" sz="2400" dirty="0">
                <a:latin typeface="Times New Roman" panose="02020603050405020304" pitchFamily="18" charset="0"/>
                <a:cs typeface="Times New Roman" panose="02020603050405020304" pitchFamily="18" charset="0"/>
              </a:rPr>
              <a:t>ii) Capital and infrastructural requirement is less. iii) Normal temperature and less time is required for curing than other methods.</a:t>
            </a:r>
          </a:p>
          <a:p>
            <a:pPr algn="just">
              <a:lnSpc>
                <a:spcPct val="150000"/>
              </a:lnSpc>
            </a:pPr>
            <a:r>
              <a:rPr lang="en-US" sz="2400" dirty="0">
                <a:solidFill>
                  <a:srgbClr val="FF0000"/>
                </a:solidFill>
                <a:latin typeface="Times New Roman" panose="02020603050405020304" pitchFamily="18" charset="0"/>
                <a:cs typeface="Times New Roman" panose="02020603050405020304" pitchFamily="18" charset="0"/>
              </a:rPr>
              <a:t>Limitations:</a:t>
            </a:r>
            <a:r>
              <a:rPr lang="en-IN" sz="2400" dirty="0">
                <a:latin typeface="Times New Roman" panose="02020603050405020304" pitchFamily="18" charset="0"/>
                <a:cs typeface="Times New Roman" panose="02020603050405020304" pitchFamily="18" charset="0"/>
              </a:rPr>
              <a:t> Can be used to make smaller structures only Complex structures can’t be moulded.</a:t>
            </a:r>
          </a:p>
          <a:p>
            <a:pPr algn="just">
              <a:lnSpc>
                <a:spcPct val="150000"/>
              </a:lnSpc>
            </a:pPr>
            <a:r>
              <a:rPr lang="en-IN" sz="2400" dirty="0">
                <a:latin typeface="Times New Roman" panose="02020603050405020304" pitchFamily="18" charset="0"/>
                <a:cs typeface="Times New Roman" panose="02020603050405020304" pitchFamily="18" charset="0"/>
              </a:rPr>
              <a:t>Mass production can’t be taken place</a:t>
            </a:r>
          </a:p>
          <a:p>
            <a:pPr algn="just">
              <a:lnSpc>
                <a:spcPct val="150000"/>
              </a:lnSpc>
            </a:pPr>
            <a:r>
              <a:rPr lang="en-US" sz="2400" dirty="0">
                <a:solidFill>
                  <a:srgbClr val="FF0000"/>
                </a:solidFill>
                <a:latin typeface="Times New Roman" panose="02020603050405020304" pitchFamily="18" charset="0"/>
                <a:cs typeface="Times New Roman" panose="02020603050405020304" pitchFamily="18" charset="0"/>
              </a:rPr>
              <a:t>Applications:</a:t>
            </a:r>
            <a:r>
              <a:rPr lang="en-IN" sz="2400" dirty="0">
                <a:latin typeface="Times New Roman" panose="02020603050405020304" pitchFamily="18" charset="0"/>
                <a:cs typeface="Times New Roman" panose="02020603050405020304" pitchFamily="18" charset="0"/>
              </a:rPr>
              <a:t> Areas like aircraft components, automotive parts, boat hulls, dais board, deck etc. </a:t>
            </a:r>
          </a:p>
          <a:p>
            <a:pPr algn="just">
              <a:lnSpc>
                <a:spcPct val="150000"/>
              </a:lnSpc>
            </a:pPr>
            <a:endParaRPr lang="en-IN" sz="2400" dirty="0">
              <a:latin typeface="Times New Roman" panose="02020603050405020304" pitchFamily="18" charset="0"/>
              <a:cs typeface="Times New Roman" panose="02020603050405020304" pitchFamily="18" charset="0"/>
            </a:endParaRPr>
          </a:p>
          <a:p>
            <a:pPr algn="just">
              <a:lnSpc>
                <a:spcPct val="150000"/>
              </a:lnSpc>
            </a:pP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52066"/>
            <a:ext cx="9144000" cy="612638"/>
          </a:xfrm>
          <a:prstGeom prst="rect">
            <a:avLst/>
          </a:prstGeom>
        </p:spPr>
        <p:txBody>
          <a:bodyPr vert="horz" lIns="36000" rIns="36000" rtlCol="0"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tabLst>
                <a:tab pos="2149475" algn="l"/>
              </a:tabLst>
            </a:pPr>
            <a:r>
              <a:rPr lang="en-US" sz="2800">
                <a:solidFill>
                  <a:srgbClr val="FF0000"/>
                </a:solidFill>
                <a:effectLst/>
              </a:rPr>
              <a:t>RESIN TRANSFER METHOD(RTM)</a:t>
            </a:r>
            <a:endParaRPr lang="en-IN" sz="2800" dirty="0">
              <a:solidFill>
                <a:srgbClr val="FF0000"/>
              </a:solidFill>
              <a:effectLst/>
            </a:endParaRPr>
          </a:p>
        </p:txBody>
      </p:sp>
      <p:sp>
        <p:nvSpPr>
          <p:cNvPr id="5" name="Rectangle 4"/>
          <p:cNvSpPr/>
          <p:nvPr/>
        </p:nvSpPr>
        <p:spPr>
          <a:xfrm>
            <a:off x="107504" y="764704"/>
            <a:ext cx="8928992" cy="1200329"/>
          </a:xfrm>
          <a:prstGeom prst="rect">
            <a:avLst/>
          </a:prstGeom>
        </p:spPr>
        <p:txBody>
          <a:bodyPr wrap="square">
            <a:spAutoFit/>
          </a:bodyPr>
          <a:lstStyle/>
          <a:p>
            <a:pPr algn="just">
              <a:lnSpc>
                <a:spcPct val="150000"/>
              </a:lnSpc>
            </a:pPr>
            <a:r>
              <a:rPr lang="en-IN" sz="2400" dirty="0"/>
              <a:t>It is one of the closed moulding methods</a:t>
            </a:r>
            <a:r>
              <a:rPr lang="en-US" sz="2400" dirty="0"/>
              <a:t>; resin is not in direct contact with the air</a:t>
            </a:r>
            <a:r>
              <a:rPr lang="en-IN" sz="2400" dirty="0"/>
              <a:t>.</a:t>
            </a:r>
          </a:p>
        </p:txBody>
      </p:sp>
      <p:pic>
        <p:nvPicPr>
          <p:cNvPr id="6" name="Picture 5"/>
          <p:cNvPicPr>
            <a:picLocks noChangeAspect="1"/>
          </p:cNvPicPr>
          <p:nvPr/>
        </p:nvPicPr>
        <p:blipFill>
          <a:blip r:embed="rId2"/>
          <a:stretch>
            <a:fillRect/>
          </a:stretch>
        </p:blipFill>
        <p:spPr>
          <a:xfrm>
            <a:off x="1835696" y="1681170"/>
            <a:ext cx="5472608" cy="3980078"/>
          </a:xfrm>
          <a:prstGeom prst="rect">
            <a:avLst/>
          </a:prstGeom>
        </p:spPr>
      </p:pic>
      <p:sp>
        <p:nvSpPr>
          <p:cNvPr id="7" name="Rectangle 6"/>
          <p:cNvSpPr/>
          <p:nvPr/>
        </p:nvSpPr>
        <p:spPr>
          <a:xfrm>
            <a:off x="107504" y="5838363"/>
            <a:ext cx="8928992" cy="830997"/>
          </a:xfrm>
          <a:prstGeom prst="rect">
            <a:avLst/>
          </a:prstGeom>
        </p:spPr>
        <p:txBody>
          <a:bodyPr wrap="square">
            <a:spAutoFit/>
          </a:bodyPr>
          <a:lstStyle/>
          <a:p>
            <a:pPr algn="just"/>
            <a:r>
              <a:rPr lang="en-US" sz="2400" dirty="0"/>
              <a:t>Resin transfer </a:t>
            </a:r>
            <a:r>
              <a:rPr lang="en-US" sz="2400" dirty="0" err="1"/>
              <a:t>moulding</a:t>
            </a:r>
            <a:r>
              <a:rPr lang="en-US" sz="2400" dirty="0"/>
              <a:t> is also known as liquid transfer </a:t>
            </a:r>
            <a:r>
              <a:rPr lang="en-US" sz="2400" dirty="0" err="1"/>
              <a:t>moulding</a:t>
            </a:r>
            <a:r>
              <a:rPr lang="en-US" sz="2400" dirty="0"/>
              <a:t> process.</a:t>
            </a:r>
            <a:endParaRPr lang="en-IN" sz="2400" dirty="0"/>
          </a:p>
        </p:txBody>
      </p:sp>
    </p:spTree>
    <p:extLst>
      <p:ext uri="{BB962C8B-B14F-4D97-AF65-F5344CB8AC3E}">
        <p14:creationId xmlns:p14="http://schemas.microsoft.com/office/powerpoint/2010/main" val="830774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0C18BD-E893-677D-B237-A34BB4BADA7E}"/>
              </a:ext>
            </a:extLst>
          </p:cNvPr>
          <p:cNvSpPr txBox="1"/>
          <p:nvPr/>
        </p:nvSpPr>
        <p:spPr>
          <a:xfrm>
            <a:off x="287016" y="260648"/>
            <a:ext cx="8856984" cy="4469813"/>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US" sz="2400" dirty="0">
                <a:latin typeface="Baskerville Old Face" panose="02020602080505020303" pitchFamily="18" charset="0"/>
              </a:rPr>
              <a:t>The oldest composites are natural. </a:t>
            </a:r>
          </a:p>
          <a:p>
            <a:pPr marL="342900" indent="-342900" algn="just">
              <a:lnSpc>
                <a:spcPct val="150000"/>
              </a:lnSpc>
              <a:buFont typeface="Wingdings" panose="05000000000000000000" pitchFamily="2" charset="2"/>
              <a:buChar char="Ø"/>
            </a:pPr>
            <a:r>
              <a:rPr lang="en-US" sz="2400" dirty="0">
                <a:latin typeface="Baskerville Old Face" panose="02020602080505020303" pitchFamily="18" charset="0"/>
              </a:rPr>
              <a:t>Wood consists of cellulose fibers in a lignin matrix. </a:t>
            </a:r>
          </a:p>
          <a:p>
            <a:pPr marL="342900" indent="-342900" algn="just">
              <a:lnSpc>
                <a:spcPct val="150000"/>
              </a:lnSpc>
              <a:buFont typeface="Wingdings" panose="05000000000000000000" pitchFamily="2" charset="2"/>
              <a:buChar char="Ø"/>
            </a:pPr>
            <a:r>
              <a:rPr lang="en-US" sz="2400" dirty="0">
                <a:latin typeface="Baskerville Old Face" panose="02020602080505020303" pitchFamily="18" charset="0"/>
              </a:rPr>
              <a:t>Human bone consists of fiber-like osteons embedded in an interstitial bone matrix. </a:t>
            </a:r>
          </a:p>
          <a:p>
            <a:pPr marL="342900" indent="-342900" algn="just">
              <a:lnSpc>
                <a:spcPct val="150000"/>
              </a:lnSpc>
              <a:buFont typeface="Wingdings" panose="05000000000000000000" pitchFamily="2" charset="2"/>
              <a:buChar char="Ø"/>
            </a:pPr>
            <a:r>
              <a:rPr lang="en-US" sz="2400" dirty="0">
                <a:latin typeface="Baskerville Old Face" panose="02020602080505020303" pitchFamily="18" charset="0"/>
              </a:rPr>
              <a:t>While man-made composites date back to the use of straw-reinforced clay for bricks and pottery.</a:t>
            </a:r>
          </a:p>
          <a:p>
            <a:pPr marL="342900" indent="-342900" algn="just">
              <a:lnSpc>
                <a:spcPct val="150000"/>
              </a:lnSpc>
              <a:buFont typeface="Wingdings" panose="05000000000000000000" pitchFamily="2" charset="2"/>
              <a:buChar char="Ø"/>
            </a:pPr>
            <a:r>
              <a:rPr lang="en-US" sz="2400" dirty="0">
                <a:latin typeface="Baskerville Old Face" panose="02020602080505020303" pitchFamily="18" charset="0"/>
              </a:rPr>
              <a:t>Modern composites use metal, ceramic, or polymer binders reinforced with a variety of fibers and particles.</a:t>
            </a:r>
            <a:endParaRPr lang="en-IN" sz="2400" dirty="0">
              <a:latin typeface="Baskerville Old Face" panose="02020602080505020303" pitchFamily="18" charset="0"/>
            </a:endParaRPr>
          </a:p>
        </p:txBody>
      </p:sp>
    </p:spTree>
    <p:extLst>
      <p:ext uri="{BB962C8B-B14F-4D97-AF65-F5344CB8AC3E}">
        <p14:creationId xmlns:p14="http://schemas.microsoft.com/office/powerpoint/2010/main" val="1480300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51169" y="44624"/>
            <a:ext cx="4572000" cy="830997"/>
          </a:xfrm>
          <a:prstGeom prst="rect">
            <a:avLst/>
          </a:prstGeom>
        </p:spPr>
        <p:txBody>
          <a:bodyPr>
            <a:spAutoFit/>
          </a:bodyPr>
          <a:lstStyle/>
          <a:p>
            <a:pPr algn="ctr"/>
            <a:r>
              <a:rPr lang="en-IN" sz="2400" b="1" i="1" dirty="0">
                <a:solidFill>
                  <a:srgbClr val="FF0000"/>
                </a:solidFill>
                <a:latin typeface="+mj-lt"/>
              </a:rPr>
              <a:t>Reinforcement used in RTM</a:t>
            </a:r>
            <a:r>
              <a:rPr lang="en-IN" sz="2400" dirty="0">
                <a:solidFill>
                  <a:srgbClr val="FF0000"/>
                </a:solidFill>
                <a:latin typeface="+mj-lt"/>
              </a:rPr>
              <a:t> </a:t>
            </a:r>
          </a:p>
        </p:txBody>
      </p:sp>
      <p:sp>
        <p:nvSpPr>
          <p:cNvPr id="26" name="Rectangle 25"/>
          <p:cNvSpPr/>
          <p:nvPr/>
        </p:nvSpPr>
        <p:spPr>
          <a:xfrm>
            <a:off x="157028" y="791408"/>
            <a:ext cx="4572000" cy="6093976"/>
          </a:xfrm>
          <a:prstGeom prst="rect">
            <a:avLst/>
          </a:prstGeom>
        </p:spPr>
        <p:txBody>
          <a:bodyPr>
            <a:spAutoFit/>
          </a:bodyPr>
          <a:lstStyle/>
          <a:p>
            <a:pPr marL="342900" indent="-342900">
              <a:lnSpc>
                <a:spcPct val="150000"/>
              </a:lnSpc>
              <a:buFont typeface="Wingdings" panose="05000000000000000000" pitchFamily="2" charset="2"/>
              <a:buChar char="Ø"/>
            </a:pPr>
            <a:r>
              <a:rPr lang="en-IN" sz="2000" b="1" i="1" dirty="0">
                <a:solidFill>
                  <a:srgbClr val="0000FF"/>
                </a:solidFill>
                <a:latin typeface="+mj-lt"/>
              </a:rPr>
              <a:t>Type</a:t>
            </a:r>
            <a:endParaRPr lang="en-IN" sz="2000" b="1" i="1" dirty="0">
              <a:solidFill>
                <a:srgbClr val="000000"/>
              </a:solidFill>
              <a:latin typeface="+mj-lt"/>
            </a:endParaRPr>
          </a:p>
          <a:p>
            <a:pPr marL="715963" indent="-357188">
              <a:lnSpc>
                <a:spcPct val="150000"/>
              </a:lnSpc>
              <a:buFont typeface="Wingdings" panose="05000000000000000000" pitchFamily="2" charset="2"/>
              <a:buChar char="v"/>
            </a:pPr>
            <a:r>
              <a:rPr lang="en-IN" sz="2000" dirty="0">
                <a:solidFill>
                  <a:srgbClr val="000000"/>
                </a:solidFill>
                <a:latin typeface="+mj-lt"/>
              </a:rPr>
              <a:t>E-glass</a:t>
            </a:r>
          </a:p>
          <a:p>
            <a:pPr marL="715963" indent="-357188">
              <a:lnSpc>
                <a:spcPct val="150000"/>
              </a:lnSpc>
              <a:buFont typeface="Wingdings" panose="05000000000000000000" pitchFamily="2" charset="2"/>
              <a:buChar char="v"/>
            </a:pPr>
            <a:r>
              <a:rPr lang="en-IN" sz="2000" dirty="0">
                <a:solidFill>
                  <a:srgbClr val="000000"/>
                </a:solidFill>
                <a:latin typeface="+mj-lt"/>
              </a:rPr>
              <a:t>S-glass</a:t>
            </a:r>
          </a:p>
          <a:p>
            <a:pPr marL="715963" indent="-357188">
              <a:lnSpc>
                <a:spcPct val="150000"/>
              </a:lnSpc>
              <a:buFont typeface="Wingdings" panose="05000000000000000000" pitchFamily="2" charset="2"/>
              <a:buChar char="v"/>
            </a:pPr>
            <a:r>
              <a:rPr lang="en-IN" sz="2000" dirty="0">
                <a:solidFill>
                  <a:srgbClr val="000000"/>
                </a:solidFill>
                <a:latin typeface="+mj-lt"/>
              </a:rPr>
              <a:t>Carbon/graphite</a:t>
            </a:r>
          </a:p>
          <a:p>
            <a:pPr marL="715963" indent="-357188">
              <a:lnSpc>
                <a:spcPct val="150000"/>
              </a:lnSpc>
              <a:buFont typeface="Wingdings" panose="05000000000000000000" pitchFamily="2" charset="2"/>
              <a:buChar char="v"/>
            </a:pPr>
            <a:r>
              <a:rPr lang="en-IN" sz="2000" dirty="0">
                <a:solidFill>
                  <a:srgbClr val="000000"/>
                </a:solidFill>
                <a:latin typeface="+mj-lt"/>
              </a:rPr>
              <a:t>Aramid</a:t>
            </a:r>
          </a:p>
          <a:p>
            <a:pPr marL="342900" indent="-342900">
              <a:lnSpc>
                <a:spcPct val="150000"/>
              </a:lnSpc>
              <a:buFont typeface="Wingdings" panose="05000000000000000000" pitchFamily="2" charset="2"/>
              <a:buChar char="Ø"/>
            </a:pPr>
            <a:r>
              <a:rPr lang="en-IN" sz="2000" b="1" i="1" dirty="0">
                <a:solidFill>
                  <a:srgbClr val="0000FF"/>
                </a:solidFill>
                <a:latin typeface="+mj-lt"/>
              </a:rPr>
              <a:t>Preforms</a:t>
            </a:r>
            <a:r>
              <a:rPr lang="en-IN" sz="2000" b="1" i="1" dirty="0">
                <a:solidFill>
                  <a:srgbClr val="000000"/>
                </a:solidFill>
                <a:latin typeface="+mj-lt"/>
              </a:rPr>
              <a:t> </a:t>
            </a:r>
          </a:p>
          <a:p>
            <a:pPr marL="715963" indent="-357188">
              <a:lnSpc>
                <a:spcPct val="150000"/>
              </a:lnSpc>
              <a:buFont typeface="Wingdings" panose="05000000000000000000" pitchFamily="2" charset="2"/>
              <a:buChar char="v"/>
            </a:pPr>
            <a:r>
              <a:rPr lang="en-IN" sz="2000" dirty="0">
                <a:solidFill>
                  <a:srgbClr val="000000"/>
                </a:solidFill>
                <a:latin typeface="+mj-lt"/>
              </a:rPr>
              <a:t>pre-shaping of reinforcement</a:t>
            </a:r>
          </a:p>
          <a:p>
            <a:pPr marL="355600" indent="-355600">
              <a:lnSpc>
                <a:spcPct val="150000"/>
              </a:lnSpc>
              <a:buFont typeface="Wingdings" panose="05000000000000000000" pitchFamily="2" charset="2"/>
              <a:buChar char="Ø"/>
            </a:pPr>
            <a:r>
              <a:rPr lang="en-IN" sz="2000" b="1" dirty="0">
                <a:solidFill>
                  <a:srgbClr val="0000FF"/>
                </a:solidFill>
                <a:latin typeface="+mj-lt"/>
              </a:rPr>
              <a:t>Resins:</a:t>
            </a:r>
          </a:p>
          <a:p>
            <a:pPr marL="701675" indent="-342900">
              <a:lnSpc>
                <a:spcPct val="150000"/>
              </a:lnSpc>
              <a:buFont typeface="Wingdings" panose="05000000000000000000" pitchFamily="2" charset="2"/>
              <a:buChar char="v"/>
            </a:pPr>
            <a:r>
              <a:rPr lang="en-IN" sz="2000" dirty="0">
                <a:latin typeface="+mj-lt"/>
              </a:rPr>
              <a:t>Polyester, vinyl ester, epoxy</a:t>
            </a:r>
          </a:p>
          <a:p>
            <a:pPr marL="355600" indent="-355600">
              <a:lnSpc>
                <a:spcPct val="150000"/>
              </a:lnSpc>
              <a:buFont typeface="Wingdings" panose="05000000000000000000" pitchFamily="2" charset="2"/>
              <a:buChar char="Ø"/>
            </a:pPr>
            <a:r>
              <a:rPr lang="en-IN" sz="2000" b="1" dirty="0">
                <a:solidFill>
                  <a:srgbClr val="0000FF"/>
                </a:solidFill>
                <a:latin typeface="+mj-lt"/>
              </a:rPr>
              <a:t>Additives</a:t>
            </a:r>
            <a:endParaRPr lang="en-IN" sz="2000" dirty="0">
              <a:latin typeface="+mj-lt"/>
            </a:endParaRPr>
          </a:p>
          <a:p>
            <a:pPr marL="701675" indent="-342900">
              <a:lnSpc>
                <a:spcPct val="150000"/>
              </a:lnSpc>
              <a:buFont typeface="Wingdings" panose="05000000000000000000" pitchFamily="2" charset="2"/>
              <a:buChar char="v"/>
            </a:pPr>
            <a:r>
              <a:rPr lang="en-IN" sz="2000" dirty="0">
                <a:latin typeface="+mj-lt"/>
              </a:rPr>
              <a:t>Filler</a:t>
            </a:r>
          </a:p>
          <a:p>
            <a:pPr marL="701675" indent="-342900">
              <a:lnSpc>
                <a:spcPct val="150000"/>
              </a:lnSpc>
              <a:buFont typeface="Wingdings" panose="05000000000000000000" pitchFamily="2" charset="2"/>
              <a:buChar char="v"/>
            </a:pPr>
            <a:r>
              <a:rPr lang="en-IN" sz="2000" dirty="0">
                <a:latin typeface="+mj-lt"/>
              </a:rPr>
              <a:t>Hardener </a:t>
            </a:r>
            <a:br>
              <a:rPr lang="en-IN" sz="2000" dirty="0">
                <a:latin typeface="+mj-lt"/>
              </a:rPr>
            </a:br>
            <a:endParaRPr lang="en-IN" sz="2000" dirty="0">
              <a:latin typeface="+mj-lt"/>
            </a:endParaRPr>
          </a:p>
        </p:txBody>
      </p:sp>
      <p:grpSp>
        <p:nvGrpSpPr>
          <p:cNvPr id="39" name="Group 38"/>
          <p:cNvGrpSpPr/>
          <p:nvPr/>
        </p:nvGrpSpPr>
        <p:grpSpPr>
          <a:xfrm>
            <a:off x="4860032" y="892637"/>
            <a:ext cx="4200525" cy="5019675"/>
            <a:chOff x="4860032" y="892637"/>
            <a:chExt cx="4200525" cy="5019675"/>
          </a:xfrm>
        </p:grpSpPr>
        <p:pic>
          <p:nvPicPr>
            <p:cNvPr id="4" name="Picture 3"/>
            <p:cNvPicPr>
              <a:picLocks noChangeAspect="1"/>
            </p:cNvPicPr>
            <p:nvPr/>
          </p:nvPicPr>
          <p:blipFill>
            <a:blip r:embed="rId2"/>
            <a:stretch>
              <a:fillRect/>
            </a:stretch>
          </p:blipFill>
          <p:spPr>
            <a:xfrm>
              <a:off x="4860032" y="892637"/>
              <a:ext cx="4200525" cy="5019675"/>
            </a:xfrm>
            <a:prstGeom prst="rect">
              <a:avLst/>
            </a:prstGeom>
          </p:spPr>
        </p:pic>
        <p:sp>
          <p:nvSpPr>
            <p:cNvPr id="6" name="Rectangle 5"/>
            <p:cNvSpPr/>
            <p:nvPr/>
          </p:nvSpPr>
          <p:spPr>
            <a:xfrm>
              <a:off x="7308304" y="3077830"/>
              <a:ext cx="72008" cy="720000"/>
            </a:xfrm>
            <a:prstGeom prst="rect">
              <a:avLst/>
            </a:prstGeom>
            <a:solidFill>
              <a:srgbClr val="C5D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Elbow Connector 7"/>
            <p:cNvCxnSpPr/>
            <p:nvPr/>
          </p:nvCxnSpPr>
          <p:spPr>
            <a:xfrm flipV="1">
              <a:off x="7373962" y="2908861"/>
              <a:ext cx="510408" cy="175321"/>
            </a:xfrm>
            <a:prstGeom prst="bentConnector3">
              <a:avLst>
                <a:gd name="adj1" fmla="val -5407"/>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rot="5400000" flipV="1">
              <a:off x="5901618" y="4213576"/>
              <a:ext cx="137997" cy="288000"/>
              <a:chOff x="5730147" y="3654483"/>
              <a:chExt cx="137997" cy="288000"/>
            </a:xfrm>
          </p:grpSpPr>
          <p:sp>
            <p:nvSpPr>
              <p:cNvPr id="12" name="Rectangle 11"/>
              <p:cNvSpPr/>
              <p:nvPr/>
            </p:nvSpPr>
            <p:spPr>
              <a:xfrm>
                <a:off x="5796136" y="3756464"/>
                <a:ext cx="72008" cy="180000"/>
              </a:xfrm>
              <a:prstGeom prst="rect">
                <a:avLst/>
              </a:prstGeom>
              <a:solidFill>
                <a:srgbClr val="CFC8A7"/>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5730147" y="3654483"/>
                <a:ext cx="72008" cy="288000"/>
              </a:xfrm>
              <a:prstGeom prst="rect">
                <a:avLst/>
              </a:prstGeom>
              <a:solidFill>
                <a:srgbClr val="CFC8A7"/>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p:cNvGrpSpPr/>
            <p:nvPr/>
          </p:nvGrpSpPr>
          <p:grpSpPr>
            <a:xfrm rot="5400000" flipH="1" flipV="1">
              <a:off x="5901618" y="3312471"/>
              <a:ext cx="137997" cy="288000"/>
              <a:chOff x="5730147" y="3654483"/>
              <a:chExt cx="137997" cy="288000"/>
            </a:xfrm>
          </p:grpSpPr>
          <p:sp>
            <p:nvSpPr>
              <p:cNvPr id="16" name="Rectangle 15"/>
              <p:cNvSpPr/>
              <p:nvPr/>
            </p:nvSpPr>
            <p:spPr>
              <a:xfrm>
                <a:off x="5796136" y="3756464"/>
                <a:ext cx="72008" cy="180000"/>
              </a:xfrm>
              <a:prstGeom prst="rect">
                <a:avLst/>
              </a:prstGeom>
              <a:solidFill>
                <a:srgbClr val="CFC8A7"/>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5730147" y="3654483"/>
                <a:ext cx="72008" cy="288000"/>
              </a:xfrm>
              <a:prstGeom prst="rect">
                <a:avLst/>
              </a:prstGeom>
              <a:solidFill>
                <a:srgbClr val="CFC8A7"/>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7" name="Group 26"/>
            <p:cNvGrpSpPr/>
            <p:nvPr/>
          </p:nvGrpSpPr>
          <p:grpSpPr>
            <a:xfrm rot="5400000" flipV="1">
              <a:off x="5901619" y="4213577"/>
              <a:ext cx="137997" cy="288000"/>
              <a:chOff x="5730147" y="3654483"/>
              <a:chExt cx="137997" cy="288000"/>
            </a:xfrm>
          </p:grpSpPr>
          <p:sp>
            <p:nvSpPr>
              <p:cNvPr id="28" name="Rectangle 27"/>
              <p:cNvSpPr/>
              <p:nvPr/>
            </p:nvSpPr>
            <p:spPr>
              <a:xfrm>
                <a:off x="5796136" y="3756464"/>
                <a:ext cx="72008" cy="180000"/>
              </a:xfrm>
              <a:prstGeom prst="rect">
                <a:avLst/>
              </a:prstGeom>
              <a:solidFill>
                <a:srgbClr val="CFC8A7"/>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p:cNvSpPr/>
              <p:nvPr/>
            </p:nvSpPr>
            <p:spPr>
              <a:xfrm>
                <a:off x="5730147" y="3654483"/>
                <a:ext cx="72008" cy="288000"/>
              </a:xfrm>
              <a:prstGeom prst="rect">
                <a:avLst/>
              </a:prstGeom>
              <a:solidFill>
                <a:srgbClr val="CFC8A7"/>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0" name="Group 29"/>
            <p:cNvGrpSpPr/>
            <p:nvPr/>
          </p:nvGrpSpPr>
          <p:grpSpPr>
            <a:xfrm rot="5400000" flipH="1" flipV="1">
              <a:off x="5901619" y="3312472"/>
              <a:ext cx="137997" cy="288000"/>
              <a:chOff x="5730147" y="3654483"/>
              <a:chExt cx="137997" cy="288000"/>
            </a:xfrm>
          </p:grpSpPr>
          <p:sp>
            <p:nvSpPr>
              <p:cNvPr id="31" name="Rectangle 30"/>
              <p:cNvSpPr/>
              <p:nvPr/>
            </p:nvSpPr>
            <p:spPr>
              <a:xfrm>
                <a:off x="5796136" y="3756464"/>
                <a:ext cx="72008" cy="180000"/>
              </a:xfrm>
              <a:prstGeom prst="rect">
                <a:avLst/>
              </a:prstGeom>
              <a:solidFill>
                <a:srgbClr val="CFC8A7"/>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p:cNvSpPr/>
              <p:nvPr/>
            </p:nvSpPr>
            <p:spPr>
              <a:xfrm>
                <a:off x="5730147" y="3654483"/>
                <a:ext cx="72008" cy="288000"/>
              </a:xfrm>
              <a:prstGeom prst="rect">
                <a:avLst/>
              </a:prstGeom>
              <a:solidFill>
                <a:srgbClr val="CFC8A7"/>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3" name="Group 32"/>
            <p:cNvGrpSpPr/>
            <p:nvPr/>
          </p:nvGrpSpPr>
          <p:grpSpPr>
            <a:xfrm rot="16200000" flipH="1" flipV="1">
              <a:off x="8103417" y="4213576"/>
              <a:ext cx="137997" cy="288000"/>
              <a:chOff x="5730147" y="3654483"/>
              <a:chExt cx="137997" cy="288000"/>
            </a:xfrm>
          </p:grpSpPr>
          <p:sp>
            <p:nvSpPr>
              <p:cNvPr id="34" name="Rectangle 33"/>
              <p:cNvSpPr/>
              <p:nvPr/>
            </p:nvSpPr>
            <p:spPr>
              <a:xfrm>
                <a:off x="5796136" y="3756464"/>
                <a:ext cx="72008" cy="180000"/>
              </a:xfrm>
              <a:prstGeom prst="rect">
                <a:avLst/>
              </a:prstGeom>
              <a:solidFill>
                <a:srgbClr val="CFC8A7"/>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p:cNvSpPr/>
              <p:nvPr/>
            </p:nvSpPr>
            <p:spPr>
              <a:xfrm>
                <a:off x="5730147" y="3654483"/>
                <a:ext cx="72008" cy="288000"/>
              </a:xfrm>
              <a:prstGeom prst="rect">
                <a:avLst/>
              </a:prstGeom>
              <a:solidFill>
                <a:srgbClr val="CFC8A7"/>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6" name="Group 35"/>
            <p:cNvGrpSpPr/>
            <p:nvPr/>
          </p:nvGrpSpPr>
          <p:grpSpPr>
            <a:xfrm rot="16200000" flipV="1">
              <a:off x="8113577" y="3312471"/>
              <a:ext cx="137997" cy="288000"/>
              <a:chOff x="5730147" y="3654483"/>
              <a:chExt cx="137997" cy="288000"/>
            </a:xfrm>
          </p:grpSpPr>
          <p:sp>
            <p:nvSpPr>
              <p:cNvPr id="37" name="Rectangle 36"/>
              <p:cNvSpPr/>
              <p:nvPr/>
            </p:nvSpPr>
            <p:spPr>
              <a:xfrm>
                <a:off x="5796136" y="3756464"/>
                <a:ext cx="72008" cy="180000"/>
              </a:xfrm>
              <a:prstGeom prst="rect">
                <a:avLst/>
              </a:prstGeom>
              <a:solidFill>
                <a:srgbClr val="CFC8A7"/>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p:cNvSpPr/>
              <p:nvPr/>
            </p:nvSpPr>
            <p:spPr>
              <a:xfrm>
                <a:off x="5730147" y="3654483"/>
                <a:ext cx="72008" cy="288000"/>
              </a:xfrm>
              <a:prstGeom prst="rect">
                <a:avLst/>
              </a:prstGeom>
              <a:solidFill>
                <a:srgbClr val="CFC8A7"/>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2757979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07504" y="260648"/>
            <a:ext cx="8928992" cy="3024336"/>
          </a:xfrm>
          <a:prstGeom prst="rect">
            <a:avLst/>
          </a:prstGeom>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gn="just">
              <a:lnSpc>
                <a:spcPct val="150000"/>
              </a:lnSpc>
            </a:pPr>
            <a:r>
              <a:rPr lang="en-IN" sz="2400" dirty="0"/>
              <a:t>Five steps are involved in the process:  </a:t>
            </a:r>
          </a:p>
          <a:p>
            <a:pPr algn="just">
              <a:lnSpc>
                <a:spcPct val="150000"/>
              </a:lnSpc>
              <a:buFont typeface="Wingdings" panose="05000000000000000000" pitchFamily="2" charset="2"/>
              <a:buChar char="Ø"/>
            </a:pPr>
            <a:r>
              <a:rPr lang="en-IN" sz="2400" u="sng" dirty="0">
                <a:solidFill>
                  <a:srgbClr val="FF0000"/>
                </a:solidFill>
              </a:rPr>
              <a:t>Creating preform</a:t>
            </a:r>
            <a:r>
              <a:rPr lang="en-IN" sz="2400" dirty="0">
                <a:solidFill>
                  <a:srgbClr val="FF0000"/>
                </a:solidFill>
              </a:rPr>
              <a:t>: </a:t>
            </a:r>
            <a:r>
              <a:rPr lang="en-IN" sz="2400" dirty="0"/>
              <a:t>Reinforced material is made into required shape. Generally glass fibre is used as reinforced material.</a:t>
            </a:r>
          </a:p>
          <a:p>
            <a:pPr algn="just">
              <a:lnSpc>
                <a:spcPct val="150000"/>
              </a:lnSpc>
            </a:pPr>
            <a:endParaRPr lang="en-IN" sz="2400" dirty="0"/>
          </a:p>
          <a:p>
            <a:pPr algn="just">
              <a:lnSpc>
                <a:spcPct val="150000"/>
              </a:lnSpc>
            </a:pPr>
            <a:endParaRPr lang="en-IN" sz="2400" dirty="0"/>
          </a:p>
          <a:p>
            <a:pPr algn="just">
              <a:lnSpc>
                <a:spcPct val="150000"/>
              </a:lnSpc>
            </a:pPr>
            <a:endParaRPr lang="en-IN" sz="2400" dirty="0"/>
          </a:p>
          <a:p>
            <a:pPr algn="just">
              <a:lnSpc>
                <a:spcPct val="150000"/>
              </a:lnSpc>
            </a:pPr>
            <a:endParaRPr lang="en-IN" sz="2400" dirty="0"/>
          </a:p>
        </p:txBody>
      </p:sp>
      <p:pic>
        <p:nvPicPr>
          <p:cNvPr id="5" name="Picture 4"/>
          <p:cNvPicPr>
            <a:picLocks noChangeAspect="1"/>
          </p:cNvPicPr>
          <p:nvPr/>
        </p:nvPicPr>
        <p:blipFill>
          <a:blip r:embed="rId2"/>
          <a:stretch>
            <a:fillRect/>
          </a:stretch>
        </p:blipFill>
        <p:spPr>
          <a:xfrm>
            <a:off x="2554957" y="4644138"/>
            <a:ext cx="3601219" cy="2097230"/>
          </a:xfrm>
          <a:prstGeom prst="rect">
            <a:avLst/>
          </a:prstGeom>
        </p:spPr>
      </p:pic>
      <p:pic>
        <p:nvPicPr>
          <p:cNvPr id="6" name="Picture 5"/>
          <p:cNvPicPr>
            <a:picLocks noChangeAspect="1"/>
          </p:cNvPicPr>
          <p:nvPr/>
        </p:nvPicPr>
        <p:blipFill rotWithShape="1">
          <a:blip r:embed="rId3"/>
          <a:srcRect t="9748" r="6683" b="50034"/>
          <a:stretch/>
        </p:blipFill>
        <p:spPr>
          <a:xfrm>
            <a:off x="281664" y="2087576"/>
            <a:ext cx="8538808" cy="1485440"/>
          </a:xfrm>
          <a:prstGeom prst="rect">
            <a:avLst/>
          </a:prstGeom>
        </p:spPr>
      </p:pic>
      <p:sp>
        <p:nvSpPr>
          <p:cNvPr id="9" name="Rectangle 8"/>
          <p:cNvSpPr/>
          <p:nvPr/>
        </p:nvSpPr>
        <p:spPr>
          <a:xfrm>
            <a:off x="107504" y="3501008"/>
            <a:ext cx="8928992" cy="1200329"/>
          </a:xfrm>
          <a:prstGeom prst="rect">
            <a:avLst/>
          </a:prstGeom>
        </p:spPr>
        <p:txBody>
          <a:bodyPr wrap="square">
            <a:spAutoFit/>
          </a:bodyPr>
          <a:lstStyle/>
          <a:p>
            <a:pPr marL="342900" lvl="0" indent="-342900" algn="just">
              <a:lnSpc>
                <a:spcPct val="150000"/>
              </a:lnSpc>
              <a:buFont typeface="Wingdings" panose="05000000000000000000" pitchFamily="2" charset="2"/>
              <a:buChar char="Ø"/>
            </a:pPr>
            <a:r>
              <a:rPr lang="en-IN" sz="2400" u="sng" dirty="0">
                <a:solidFill>
                  <a:srgbClr val="FF0000"/>
                </a:solidFill>
              </a:rPr>
              <a:t>Preform layup </a:t>
            </a:r>
            <a:r>
              <a:rPr lang="en-IN" sz="2400" dirty="0">
                <a:solidFill>
                  <a:prstClr val="black"/>
                </a:solidFill>
              </a:rPr>
              <a:t>: The preformed shape should be placed in moulding cavity that has the shape of the desired product.</a:t>
            </a:r>
          </a:p>
        </p:txBody>
      </p:sp>
    </p:spTree>
    <p:extLst>
      <p:ext uri="{BB962C8B-B14F-4D97-AF65-F5344CB8AC3E}">
        <p14:creationId xmlns:p14="http://schemas.microsoft.com/office/powerpoint/2010/main" val="1238321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116632"/>
            <a:ext cx="8928992" cy="4680520"/>
          </a:xfrm>
        </p:spPr>
        <p:txBody>
          <a:bodyPr>
            <a:noAutofit/>
          </a:bodyPr>
          <a:lstStyle/>
          <a:p>
            <a:pPr algn="just">
              <a:lnSpc>
                <a:spcPct val="150000"/>
              </a:lnSpc>
            </a:pPr>
            <a:r>
              <a:rPr lang="en-IN" sz="2400" u="sng" dirty="0">
                <a:solidFill>
                  <a:srgbClr val="FF0000"/>
                </a:solidFill>
              </a:rPr>
              <a:t>Moulding</a:t>
            </a:r>
            <a:r>
              <a:rPr lang="en-IN" sz="2400" dirty="0">
                <a:solidFill>
                  <a:srgbClr val="FF0000"/>
                </a:solidFill>
              </a:rPr>
              <a:t>:</a:t>
            </a:r>
            <a:r>
              <a:rPr lang="en-IN" sz="2400" dirty="0"/>
              <a:t> Before placing preform the moulding cavity is coated with release gel which does not allow sticking to the moulding cavity. The moulding cavity is provided with inlet and out let. </a:t>
            </a:r>
            <a:r>
              <a:rPr lang="en-IN" sz="2400" dirty="0" err="1"/>
              <a:t>Preform</a:t>
            </a:r>
            <a:r>
              <a:rPr lang="en-IN" sz="2400" dirty="0"/>
              <a:t> is placed in cavity and closed with clamps. The entrapped air is sent out through outlet using evacuated pump.</a:t>
            </a:r>
          </a:p>
          <a:p>
            <a:pPr algn="just">
              <a:lnSpc>
                <a:spcPct val="150000"/>
              </a:lnSpc>
            </a:pPr>
            <a:r>
              <a:rPr lang="en-IN" sz="2400" u="sng" dirty="0" err="1">
                <a:solidFill>
                  <a:srgbClr val="FF0000"/>
                </a:solidFill>
              </a:rPr>
              <a:t>Catalyze</a:t>
            </a:r>
            <a:r>
              <a:rPr lang="en-IN" sz="2400" u="sng" dirty="0">
                <a:solidFill>
                  <a:srgbClr val="FF0000"/>
                </a:solidFill>
              </a:rPr>
              <a:t> phase</a:t>
            </a:r>
            <a:r>
              <a:rPr lang="en-IN" sz="2400" dirty="0"/>
              <a:t>: Allow the low viscosity resin slowly along with additives till the cavity filled. Under the influence of additives the resin will undergo polymerisation and forms composite material.  </a:t>
            </a:r>
          </a:p>
          <a:p>
            <a:pPr algn="just">
              <a:lnSpc>
                <a:spcPct val="150000"/>
              </a:lnSpc>
            </a:pPr>
            <a:endParaRPr lang="en-IN" sz="2400" dirty="0"/>
          </a:p>
          <a:p>
            <a:pPr algn="just">
              <a:lnSpc>
                <a:spcPct val="150000"/>
              </a:lnSpc>
            </a:pPr>
            <a:endParaRPr lang="en-IN" sz="2400" dirty="0"/>
          </a:p>
          <a:p>
            <a:pPr algn="just">
              <a:lnSpc>
                <a:spcPct val="150000"/>
              </a:lnSpc>
            </a:pPr>
            <a:endParaRPr lang="en-IN" sz="2400" dirty="0"/>
          </a:p>
          <a:p>
            <a:pPr algn="just">
              <a:lnSpc>
                <a:spcPct val="150000"/>
              </a:lnSpc>
            </a:pPr>
            <a:endParaRPr lang="en-IN" sz="2400" dirty="0"/>
          </a:p>
          <a:p>
            <a:pPr algn="just">
              <a:lnSpc>
                <a:spcPct val="150000"/>
              </a:lnSpc>
            </a:pPr>
            <a:endParaRPr lang="en-IN" sz="2400" dirty="0"/>
          </a:p>
          <a:p>
            <a:pPr algn="just">
              <a:lnSpc>
                <a:spcPct val="150000"/>
              </a:lnSpc>
            </a:pPr>
            <a:endParaRPr lang="en-IN" sz="2400" dirty="0"/>
          </a:p>
          <a:p>
            <a:pPr algn="just">
              <a:lnSpc>
                <a:spcPct val="150000"/>
              </a:lnSpc>
            </a:pPr>
            <a:endParaRPr lang="en-IN" sz="2400" dirty="0"/>
          </a:p>
        </p:txBody>
      </p:sp>
      <p:pic>
        <p:nvPicPr>
          <p:cNvPr id="5" name="Picture 4"/>
          <p:cNvPicPr>
            <a:picLocks noChangeAspect="1"/>
          </p:cNvPicPr>
          <p:nvPr/>
        </p:nvPicPr>
        <p:blipFill>
          <a:blip r:embed="rId2"/>
          <a:stretch>
            <a:fillRect/>
          </a:stretch>
        </p:blipFill>
        <p:spPr>
          <a:xfrm>
            <a:off x="827584" y="4725144"/>
            <a:ext cx="3028950" cy="19431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44624"/>
            <a:ext cx="8928992" cy="2016224"/>
          </a:xfrm>
        </p:spPr>
        <p:txBody>
          <a:bodyPr>
            <a:noAutofit/>
          </a:bodyPr>
          <a:lstStyle/>
          <a:p>
            <a:pPr algn="just">
              <a:lnSpc>
                <a:spcPct val="150000"/>
              </a:lnSpc>
            </a:pPr>
            <a:r>
              <a:rPr lang="en-IN" sz="2400" u="sng" dirty="0">
                <a:solidFill>
                  <a:srgbClr val="FF0000"/>
                </a:solidFill>
              </a:rPr>
              <a:t>Curing phase</a:t>
            </a:r>
            <a:r>
              <a:rPr lang="en-IN" sz="2400" dirty="0"/>
              <a:t>: During this time resin undergoes polymerisation and forms a solid composite material. Depending on the resin 24 to 48 hours required for solidification.</a:t>
            </a:r>
          </a:p>
        </p:txBody>
      </p:sp>
      <p:sp>
        <p:nvSpPr>
          <p:cNvPr id="5" name="Rectangle 4"/>
          <p:cNvSpPr/>
          <p:nvPr/>
        </p:nvSpPr>
        <p:spPr>
          <a:xfrm>
            <a:off x="109568" y="3645024"/>
            <a:ext cx="8926928" cy="461665"/>
          </a:xfrm>
          <a:prstGeom prst="rect">
            <a:avLst/>
          </a:prstGeom>
        </p:spPr>
        <p:txBody>
          <a:bodyPr wrap="square">
            <a:spAutoFit/>
          </a:bodyPr>
          <a:lstStyle/>
          <a:p>
            <a:r>
              <a:rPr lang="en-US" sz="2400" dirty="0">
                <a:solidFill>
                  <a:schemeClr val="tx2"/>
                </a:solidFill>
              </a:rPr>
              <a:t>After curing the composite part is removed from the mold.</a:t>
            </a:r>
            <a:endParaRPr lang="en-IN" sz="2400" dirty="0">
              <a:solidFill>
                <a:schemeClr val="tx2"/>
              </a:solidFill>
            </a:endParaRPr>
          </a:p>
        </p:txBody>
      </p:sp>
      <p:grpSp>
        <p:nvGrpSpPr>
          <p:cNvPr id="7" name="Group 6"/>
          <p:cNvGrpSpPr/>
          <p:nvPr/>
        </p:nvGrpSpPr>
        <p:grpSpPr>
          <a:xfrm>
            <a:off x="2771800" y="1916832"/>
            <a:ext cx="2933700" cy="1695450"/>
            <a:chOff x="2771800" y="1916832"/>
            <a:chExt cx="2933700" cy="1695450"/>
          </a:xfrm>
        </p:grpSpPr>
        <p:pic>
          <p:nvPicPr>
            <p:cNvPr id="2" name="Picture 1"/>
            <p:cNvPicPr>
              <a:picLocks noChangeAspect="1"/>
            </p:cNvPicPr>
            <p:nvPr/>
          </p:nvPicPr>
          <p:blipFill>
            <a:blip r:embed="rId2"/>
            <a:stretch>
              <a:fillRect/>
            </a:stretch>
          </p:blipFill>
          <p:spPr>
            <a:xfrm>
              <a:off x="2771800" y="1916832"/>
              <a:ext cx="2933700" cy="1695450"/>
            </a:xfrm>
            <a:prstGeom prst="rect">
              <a:avLst/>
            </a:prstGeom>
          </p:spPr>
        </p:pic>
        <p:sp>
          <p:nvSpPr>
            <p:cNvPr id="6" name="TextBox 5"/>
            <p:cNvSpPr txBox="1"/>
            <p:nvPr/>
          </p:nvSpPr>
          <p:spPr>
            <a:xfrm>
              <a:off x="3275856" y="3091031"/>
              <a:ext cx="2016224" cy="461665"/>
            </a:xfrm>
            <a:prstGeom prst="rect">
              <a:avLst/>
            </a:prstGeom>
            <a:solidFill>
              <a:schemeClr val="bg1"/>
            </a:solidFill>
          </p:spPr>
          <p:txBody>
            <a:bodyPr wrap="square" rtlCol="0">
              <a:spAutoFit/>
            </a:bodyPr>
            <a:lstStyle/>
            <a:p>
              <a:pPr algn="ctr"/>
              <a:r>
                <a:rPr lang="en-IN" sz="2400" dirty="0"/>
                <a:t>Curing</a:t>
              </a:r>
            </a:p>
          </p:txBody>
        </p:sp>
      </p:grpSp>
      <p:pic>
        <p:nvPicPr>
          <p:cNvPr id="8" name="Picture 7"/>
          <p:cNvPicPr>
            <a:picLocks noChangeAspect="1"/>
          </p:cNvPicPr>
          <p:nvPr/>
        </p:nvPicPr>
        <p:blipFill>
          <a:blip r:embed="rId3"/>
          <a:stretch>
            <a:fillRect/>
          </a:stretch>
        </p:blipFill>
        <p:spPr>
          <a:xfrm>
            <a:off x="2438424" y="4274859"/>
            <a:ext cx="3948001" cy="189044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subTitle" idx="1"/>
          </p:nvPr>
        </p:nvSpPr>
        <p:spPr>
          <a:xfrm>
            <a:off x="107504" y="44624"/>
            <a:ext cx="7416800" cy="5400675"/>
          </a:xfrm>
        </p:spPr>
        <p:txBody>
          <a:bodyPr/>
          <a:lstStyle/>
          <a:p>
            <a:pPr algn="l"/>
            <a:r>
              <a:rPr lang="en-US" dirty="0"/>
              <a:t>Schematic diagram of complete RTM process </a:t>
            </a:r>
            <a:endParaRPr lang="en-IN" dirty="0"/>
          </a:p>
        </p:txBody>
      </p:sp>
      <p:pic>
        <p:nvPicPr>
          <p:cNvPr id="2" name="Picture 1"/>
          <p:cNvPicPr>
            <a:picLocks noChangeAspect="1"/>
          </p:cNvPicPr>
          <p:nvPr/>
        </p:nvPicPr>
        <p:blipFill>
          <a:blip r:embed="rId2"/>
          <a:stretch>
            <a:fillRect/>
          </a:stretch>
        </p:blipFill>
        <p:spPr>
          <a:xfrm>
            <a:off x="-6368" y="548680"/>
            <a:ext cx="9150368" cy="369352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9512" y="107206"/>
            <a:ext cx="8856984" cy="6624736"/>
          </a:xfrm>
        </p:spPr>
        <p:txBody>
          <a:bodyPr>
            <a:noAutofit/>
          </a:bodyPr>
          <a:lstStyle/>
          <a:p>
            <a:pPr algn="just">
              <a:lnSpc>
                <a:spcPct val="150000"/>
              </a:lnSpc>
              <a:spcBef>
                <a:spcPts val="0"/>
              </a:spcBef>
            </a:pPr>
            <a:r>
              <a:rPr lang="en-IN" sz="2400" u="sng" dirty="0">
                <a:solidFill>
                  <a:srgbClr val="FF0000"/>
                </a:solidFill>
              </a:rPr>
              <a:t>Precautions:</a:t>
            </a:r>
            <a:r>
              <a:rPr lang="en-IN" sz="2400" dirty="0"/>
              <a:t> The size of the moulding cavity should be equal to thickness of the final product.</a:t>
            </a:r>
          </a:p>
          <a:p>
            <a:pPr algn="just">
              <a:lnSpc>
                <a:spcPct val="150000"/>
              </a:lnSpc>
              <a:spcBef>
                <a:spcPts val="0"/>
              </a:spcBef>
            </a:pPr>
            <a:r>
              <a:rPr lang="en-IN" sz="2400" u="sng" dirty="0">
                <a:solidFill>
                  <a:srgbClr val="FF0000"/>
                </a:solidFill>
              </a:rPr>
              <a:t>Advantages:</a:t>
            </a:r>
            <a:r>
              <a:rPr lang="en-IN" sz="2400" dirty="0"/>
              <a:t> </a:t>
            </a:r>
          </a:p>
          <a:p>
            <a:pPr marL="811213" indent="-368300" algn="just">
              <a:lnSpc>
                <a:spcPct val="150000"/>
              </a:lnSpc>
              <a:spcBef>
                <a:spcPts val="0"/>
              </a:spcBef>
              <a:buFont typeface="Wingdings" panose="05000000000000000000" pitchFamily="2" charset="2"/>
              <a:buChar char="v"/>
            </a:pPr>
            <a:r>
              <a:rPr lang="en-IN" sz="2400" dirty="0"/>
              <a:t>Labour cost is minimum  </a:t>
            </a:r>
          </a:p>
          <a:p>
            <a:pPr marL="811213" indent="-368300" algn="just">
              <a:lnSpc>
                <a:spcPct val="150000"/>
              </a:lnSpc>
              <a:spcBef>
                <a:spcPts val="0"/>
              </a:spcBef>
              <a:buFont typeface="Wingdings" panose="05000000000000000000" pitchFamily="2" charset="2"/>
              <a:buChar char="v"/>
            </a:pPr>
            <a:r>
              <a:rPr lang="en-IN" sz="2400" dirty="0"/>
              <a:t>Good surface area</a:t>
            </a:r>
          </a:p>
          <a:p>
            <a:pPr marL="811213" indent="-368300" algn="just">
              <a:lnSpc>
                <a:spcPct val="150000"/>
              </a:lnSpc>
              <a:spcBef>
                <a:spcPts val="0"/>
              </a:spcBef>
              <a:buFont typeface="Wingdings" panose="05000000000000000000" pitchFamily="2" charset="2"/>
              <a:buChar char="v"/>
            </a:pPr>
            <a:r>
              <a:rPr lang="en-IN" sz="2400" dirty="0"/>
              <a:t>Large and complex shapes can be moulded</a:t>
            </a:r>
          </a:p>
          <a:p>
            <a:pPr marL="811213" indent="-368300" algn="just">
              <a:lnSpc>
                <a:spcPct val="150000"/>
              </a:lnSpc>
              <a:spcBef>
                <a:spcPts val="0"/>
              </a:spcBef>
              <a:buFont typeface="Wingdings" panose="05000000000000000000" pitchFamily="2" charset="2"/>
              <a:buChar char="v"/>
            </a:pPr>
            <a:r>
              <a:rPr lang="en-IN" sz="2400" dirty="0"/>
              <a:t>Low capital investment   </a:t>
            </a:r>
          </a:p>
          <a:p>
            <a:pPr marL="811213" indent="-368300" algn="just">
              <a:lnSpc>
                <a:spcPct val="150000"/>
              </a:lnSpc>
              <a:spcBef>
                <a:spcPts val="0"/>
              </a:spcBef>
              <a:buFont typeface="Wingdings" panose="05000000000000000000" pitchFamily="2" charset="2"/>
              <a:buChar char="v"/>
            </a:pPr>
            <a:r>
              <a:rPr lang="en-IN" sz="2400" dirty="0"/>
              <a:t>Wide range of resins can be used. </a:t>
            </a:r>
          </a:p>
          <a:p>
            <a:pPr algn="just">
              <a:lnSpc>
                <a:spcPct val="150000"/>
              </a:lnSpc>
              <a:spcBef>
                <a:spcPts val="0"/>
              </a:spcBef>
            </a:pPr>
            <a:r>
              <a:rPr lang="en-IN" sz="2400" u="sng" dirty="0">
                <a:solidFill>
                  <a:srgbClr val="FF0000"/>
                </a:solidFill>
              </a:rPr>
              <a:t>Limitations</a:t>
            </a:r>
            <a:r>
              <a:rPr lang="en-IN" sz="2400" dirty="0"/>
              <a:t>: </a:t>
            </a:r>
          </a:p>
          <a:p>
            <a:pPr algn="just">
              <a:lnSpc>
                <a:spcPct val="150000"/>
              </a:lnSpc>
              <a:spcBef>
                <a:spcPts val="0"/>
              </a:spcBef>
            </a:pPr>
            <a:r>
              <a:rPr lang="en-IN" sz="2400" dirty="0" err="1"/>
              <a:t>i</a:t>
            </a:r>
            <a:r>
              <a:rPr lang="en-IN" sz="2400" dirty="0"/>
              <a:t>) Large thickness composites cant be made.</a:t>
            </a:r>
          </a:p>
          <a:p>
            <a:pPr algn="just">
              <a:lnSpc>
                <a:spcPct val="150000"/>
              </a:lnSpc>
              <a:spcBef>
                <a:spcPts val="0"/>
              </a:spcBef>
            </a:pPr>
            <a:r>
              <a:rPr lang="en-IN" sz="2400" dirty="0"/>
              <a:t>ii) Glass fibre reinforced material cant be stable at extreme high temperatures.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04665"/>
            <a:ext cx="7772400" cy="864095"/>
          </a:xfrm>
        </p:spPr>
        <p:txBody>
          <a:bodyPr/>
          <a:lstStyle/>
          <a:p>
            <a:pPr algn="ctr"/>
            <a:r>
              <a:rPr lang="en-US" dirty="0" err="1">
                <a:solidFill>
                  <a:srgbClr val="FF0000"/>
                </a:solidFill>
              </a:rPr>
              <a:t>Pultrusion</a:t>
            </a:r>
            <a:r>
              <a:rPr lang="en-US" dirty="0">
                <a:solidFill>
                  <a:srgbClr val="FF0000"/>
                </a:solidFill>
              </a:rPr>
              <a:t> method</a:t>
            </a:r>
            <a:endParaRPr lang="en-IN" dirty="0">
              <a:solidFill>
                <a:srgbClr val="FF0000"/>
              </a:solidFill>
            </a:endParaRPr>
          </a:p>
        </p:txBody>
      </p:sp>
      <p:sp>
        <p:nvSpPr>
          <p:cNvPr id="3" name="Subtitle 2"/>
          <p:cNvSpPr>
            <a:spLocks noGrp="1"/>
          </p:cNvSpPr>
          <p:nvPr>
            <p:ph type="subTitle" idx="1"/>
          </p:nvPr>
        </p:nvSpPr>
        <p:spPr>
          <a:xfrm>
            <a:off x="251520" y="1484784"/>
            <a:ext cx="8784976" cy="4752528"/>
          </a:xfrm>
        </p:spPr>
        <p:txBody>
          <a:bodyPr>
            <a:noAutofit/>
          </a:bodyPr>
          <a:lstStyle/>
          <a:p>
            <a:pPr algn="l">
              <a:lnSpc>
                <a:spcPct val="170000"/>
              </a:lnSpc>
            </a:pPr>
            <a:r>
              <a:rPr lang="en-US" sz="2400" dirty="0"/>
              <a:t>-It is one of the closed molding methods.</a:t>
            </a:r>
          </a:p>
          <a:p>
            <a:pPr algn="l">
              <a:lnSpc>
                <a:spcPct val="170000"/>
              </a:lnSpc>
              <a:buFontTx/>
              <a:buChar char="-"/>
            </a:pPr>
            <a:r>
              <a:rPr lang="en-US" sz="2400" dirty="0"/>
              <a:t>Two types of </a:t>
            </a:r>
            <a:r>
              <a:rPr lang="en-US" sz="2400" dirty="0" err="1"/>
              <a:t>pultrusion</a:t>
            </a:r>
            <a:r>
              <a:rPr lang="en-US" sz="2400" dirty="0"/>
              <a:t> process</a:t>
            </a:r>
          </a:p>
          <a:p>
            <a:pPr marL="571500" indent="-571500" algn="l">
              <a:lnSpc>
                <a:spcPct val="170000"/>
              </a:lnSpc>
            </a:pPr>
            <a:r>
              <a:rPr lang="en-IN" sz="2400" dirty="0" err="1"/>
              <a:t>i</a:t>
            </a:r>
            <a:r>
              <a:rPr lang="en-IN" sz="2400" dirty="0"/>
              <a:t>) Ordinary </a:t>
            </a:r>
            <a:r>
              <a:rPr lang="en-IN" sz="2400" dirty="0" err="1"/>
              <a:t>pultrusion</a:t>
            </a:r>
            <a:r>
              <a:rPr lang="en-IN" sz="2400" dirty="0"/>
              <a:t> process can be provided a straight chain composites materials </a:t>
            </a:r>
          </a:p>
          <a:p>
            <a:pPr marL="571500" indent="-571500" algn="l">
              <a:lnSpc>
                <a:spcPct val="170000"/>
              </a:lnSpc>
            </a:pPr>
            <a:r>
              <a:rPr lang="en-IN" sz="2400" dirty="0"/>
              <a:t> ii)  Radius </a:t>
            </a:r>
            <a:r>
              <a:rPr lang="en-IN" sz="2400" dirty="0" err="1"/>
              <a:t>pultrusion</a:t>
            </a:r>
            <a:r>
              <a:rPr lang="en-IN" sz="2400" dirty="0"/>
              <a:t> technique can provide 2D and 3D curved composites. </a:t>
            </a:r>
          </a:p>
          <a:p>
            <a:pPr marL="571500" indent="-571500" algn="l">
              <a:lnSpc>
                <a:spcPct val="170000"/>
              </a:lnSpc>
            </a:pPr>
            <a:r>
              <a:rPr lang="en-US" sz="2400" u="sng" dirty="0"/>
              <a:t>Advantage:</a:t>
            </a:r>
            <a:r>
              <a:rPr lang="en-US" sz="2400" dirty="0"/>
              <a:t> </a:t>
            </a:r>
            <a:r>
              <a:rPr lang="en-IN" sz="2400" dirty="0"/>
              <a:t>continuous constant cross section shapes of any length can be manufactured with low cost</a:t>
            </a:r>
          </a:p>
          <a:p>
            <a:pPr algn="l">
              <a:lnSpc>
                <a:spcPct val="170000"/>
              </a:lnSpc>
            </a:pPr>
            <a:endParaRPr lang="en-US" sz="2400" dirty="0"/>
          </a:p>
          <a:p>
            <a:pPr algn="l">
              <a:lnSpc>
                <a:spcPct val="170000"/>
              </a:lnSpc>
            </a:pPr>
            <a:endParaRPr lang="en-IN"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44624"/>
            <a:ext cx="8928992" cy="6696744"/>
          </a:xfrm>
        </p:spPr>
        <p:txBody>
          <a:bodyPr>
            <a:normAutofit/>
          </a:bodyPr>
          <a:lstStyle/>
          <a:p>
            <a:pPr algn="just">
              <a:lnSpc>
                <a:spcPct val="180000"/>
              </a:lnSpc>
              <a:spcAft>
                <a:spcPts val="1200"/>
              </a:spcAft>
            </a:pPr>
            <a:r>
              <a:rPr lang="en-IN" sz="2400" dirty="0"/>
              <a:t>The following steps are involved in the process,</a:t>
            </a:r>
          </a:p>
          <a:p>
            <a:pPr algn="just">
              <a:lnSpc>
                <a:spcPct val="180000"/>
              </a:lnSpc>
              <a:spcAft>
                <a:spcPts val="1200"/>
              </a:spcAft>
            </a:pPr>
            <a:r>
              <a:rPr lang="en-IN" sz="2400" dirty="0" err="1"/>
              <a:t>i</a:t>
            </a:r>
            <a:r>
              <a:rPr lang="en-IN" sz="2400" dirty="0"/>
              <a:t>) As per the thickness of desired product, the reinforced material allow in the form of fibre through rollers. Generally carbon fibre and glass fibre reinforcement are used.</a:t>
            </a:r>
          </a:p>
          <a:p>
            <a:pPr algn="just">
              <a:lnSpc>
                <a:spcPct val="180000"/>
              </a:lnSpc>
              <a:spcAft>
                <a:spcPts val="1200"/>
              </a:spcAft>
            </a:pPr>
            <a:r>
              <a:rPr lang="en-IN" sz="2400" dirty="0"/>
              <a:t>ii) The reinforced material is allowed to pass through resin impregnator where fibre can be soaked in resin. Generally polyethylene </a:t>
            </a:r>
            <a:r>
              <a:rPr lang="en-IN" sz="2400" dirty="0" err="1"/>
              <a:t>terepththalate</a:t>
            </a:r>
            <a:r>
              <a:rPr lang="en-IN" sz="2400" dirty="0"/>
              <a:t> and tri butyl phthalate etc. are used as resin.</a:t>
            </a:r>
          </a:p>
          <a:p>
            <a:pPr algn="just">
              <a:lnSpc>
                <a:spcPct val="180000"/>
              </a:lnSpc>
              <a:spcAft>
                <a:spcPts val="1200"/>
              </a:spcAft>
            </a:pPr>
            <a:r>
              <a:rPr lang="en-IN" sz="2400" dirty="0"/>
              <a:t>iii) The fibre is coated with resin and allows passing through heat source where resin undergoes polymerisation and solidification.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44624"/>
            <a:ext cx="8928992" cy="2520280"/>
          </a:xfrm>
        </p:spPr>
        <p:txBody>
          <a:bodyPr>
            <a:normAutofit/>
          </a:bodyPr>
          <a:lstStyle/>
          <a:p>
            <a:pPr algn="l">
              <a:lnSpc>
                <a:spcPct val="150000"/>
              </a:lnSpc>
            </a:pPr>
            <a:r>
              <a:rPr lang="en-IN" sz="2400" dirty="0"/>
              <a:t>iv) The solid composite pulled through pulling mechanism which provides uniform thickness of composites.</a:t>
            </a:r>
          </a:p>
          <a:p>
            <a:pPr algn="l">
              <a:lnSpc>
                <a:spcPct val="150000"/>
              </a:lnSpc>
            </a:pPr>
            <a:r>
              <a:rPr lang="en-IN" sz="2400" dirty="0"/>
              <a:t>v) The uniform thickness of composite is subjected to final product as the desired shape and size. </a:t>
            </a:r>
          </a:p>
        </p:txBody>
      </p:sp>
      <p:pic>
        <p:nvPicPr>
          <p:cNvPr id="4" name="Picture 3" descr="C:\Users\Sony\Desktop\600px-Pultrusion_process_01.png"/>
          <p:cNvPicPr/>
          <p:nvPr/>
        </p:nvPicPr>
        <p:blipFill>
          <a:blip r:embed="rId2" cstate="print"/>
          <a:srcRect/>
          <a:stretch>
            <a:fillRect/>
          </a:stretch>
        </p:blipFill>
        <p:spPr bwMode="auto">
          <a:xfrm>
            <a:off x="611560" y="2996952"/>
            <a:ext cx="7632848" cy="2520280"/>
          </a:xfrm>
          <a:prstGeom prst="rect">
            <a:avLst/>
          </a:prstGeom>
          <a:noFill/>
          <a:ln w="9525">
            <a:noFill/>
            <a:miter lim="800000"/>
            <a:headEnd/>
            <a:tailEnd/>
          </a:ln>
        </p:spPr>
      </p:pic>
      <p:sp>
        <p:nvSpPr>
          <p:cNvPr id="5" name="Subtitle 2"/>
          <p:cNvSpPr txBox="1">
            <a:spLocks/>
          </p:cNvSpPr>
          <p:nvPr/>
        </p:nvSpPr>
        <p:spPr>
          <a:xfrm>
            <a:off x="107504" y="5229200"/>
            <a:ext cx="8928992" cy="1512168"/>
          </a:xfrm>
          <a:prstGeom prst="rect">
            <a:avLst/>
          </a:prstGeom>
        </p:spPr>
        <p:txBody>
          <a:bodyPr vert="horz" lIns="45720" rIns="45720">
            <a:normAutofit/>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just">
              <a:lnSpc>
                <a:spcPct val="150000"/>
              </a:lnSpc>
            </a:pPr>
            <a:r>
              <a:rPr lang="en-IN" sz="2000" dirty="0"/>
              <a:t>1 – Continuous roll of reinforced fibres/woven fibre mat  2 – Tension roller</a:t>
            </a:r>
            <a:br>
              <a:rPr lang="en-IN" sz="2000" dirty="0"/>
            </a:br>
            <a:r>
              <a:rPr lang="en-IN" sz="2000" dirty="0"/>
              <a:t>3 – Resin Impregnator   4 – Resin soaked fibre   5 – Die and heat source  6 – Pull mechanism 7 – Finished hardened fibre reinforced polymer</a:t>
            </a:r>
          </a:p>
        </p:txBody>
      </p:sp>
      <p:sp>
        <p:nvSpPr>
          <p:cNvPr id="2" name="Rectangle 1"/>
          <p:cNvSpPr/>
          <p:nvPr/>
        </p:nvSpPr>
        <p:spPr>
          <a:xfrm>
            <a:off x="2645221" y="2348880"/>
            <a:ext cx="3565528" cy="581249"/>
          </a:xfrm>
          <a:prstGeom prst="rect">
            <a:avLst/>
          </a:prstGeom>
        </p:spPr>
        <p:txBody>
          <a:bodyPr wrap="none">
            <a:spAutoFit/>
          </a:bodyPr>
          <a:lstStyle/>
          <a:p>
            <a:pPr algn="ctr">
              <a:lnSpc>
                <a:spcPct val="150000"/>
              </a:lnSpc>
            </a:pPr>
            <a:r>
              <a:rPr lang="en-US" sz="2400" b="1" dirty="0">
                <a:solidFill>
                  <a:srgbClr val="FF0000"/>
                </a:solidFill>
              </a:rPr>
              <a:t>The schematic diagram</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5536" y="332656"/>
            <a:ext cx="8214899" cy="6298515"/>
          </a:xfrm>
          <a:prstGeom prst="rect">
            <a:avLst/>
          </a:prstGeom>
        </p:spPr>
      </p:pic>
    </p:spTree>
    <p:extLst>
      <p:ext uri="{BB962C8B-B14F-4D97-AF65-F5344CB8AC3E}">
        <p14:creationId xmlns:p14="http://schemas.microsoft.com/office/powerpoint/2010/main" val="1023416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9542"/>
            <a:ext cx="9144000" cy="1143000"/>
          </a:xfrm>
          <a:noFill/>
          <a:ln>
            <a:noFill/>
          </a:ln>
        </p:spPr>
        <p:txBody>
          <a:bodyPr>
            <a:normAutofit/>
          </a:bodyPr>
          <a:lstStyle/>
          <a:p>
            <a:pPr marL="0" indent="0" algn="ctr">
              <a:buNone/>
            </a:pPr>
            <a:r>
              <a:rPr lang="en-US" sz="3600" dirty="0">
                <a:solidFill>
                  <a:srgbClr val="FF0000"/>
                </a:solidFill>
                <a:effectLst/>
                <a:latin typeface="Times New Roman" panose="02020603050405020304" pitchFamily="18" charset="0"/>
                <a:cs typeface="Times New Roman" panose="02020603050405020304" pitchFamily="18" charset="0"/>
              </a:rPr>
              <a:t>Composite Materials Definition</a:t>
            </a:r>
          </a:p>
        </p:txBody>
      </p:sp>
      <p:sp>
        <p:nvSpPr>
          <p:cNvPr id="3" name="Content Placeholder 2"/>
          <p:cNvSpPr>
            <a:spLocks noGrp="1"/>
          </p:cNvSpPr>
          <p:nvPr>
            <p:ph sz="quarter" idx="4294967295"/>
          </p:nvPr>
        </p:nvSpPr>
        <p:spPr>
          <a:xfrm>
            <a:off x="125183" y="764704"/>
            <a:ext cx="8962256" cy="5638800"/>
          </a:xfrm>
          <a:ln>
            <a:noFill/>
          </a:ln>
        </p:spPr>
        <p:txBody>
          <a:bodyPr>
            <a:noAutofit/>
          </a:bodyPr>
          <a:lstStyle/>
          <a:p>
            <a:pPr algn="just">
              <a:lnSpc>
                <a:spcPct val="135000"/>
              </a:lnSpc>
              <a:buClr>
                <a:schemeClr val="tx2">
                  <a:lumMod val="60000"/>
                  <a:lumOff val="40000"/>
                </a:schemeClr>
              </a:buClr>
              <a:buFont typeface="Wingdings" panose="05000000000000000000" pitchFamily="2" charset="2"/>
              <a:buChar char="§"/>
            </a:pPr>
            <a:r>
              <a:rPr lang="en-US" sz="2400" dirty="0">
                <a:latin typeface="Baskerville Old Face" panose="02020602080505020303" pitchFamily="18" charset="0"/>
              </a:rPr>
              <a:t>A materials system composed of </a:t>
            </a:r>
            <a:r>
              <a:rPr lang="en-US" sz="2400" b="1" dirty="0">
                <a:solidFill>
                  <a:srgbClr val="FF0000"/>
                </a:solidFill>
                <a:latin typeface="Baskerville Old Face" panose="02020602080505020303" pitchFamily="18" charset="0"/>
              </a:rPr>
              <a:t>two or more physically distinct phases</a:t>
            </a:r>
            <a:r>
              <a:rPr lang="en-US" sz="2400" dirty="0">
                <a:latin typeface="Baskerville Old Face" panose="02020602080505020303" pitchFamily="18" charset="0"/>
              </a:rPr>
              <a:t> whose combination produces </a:t>
            </a:r>
            <a:r>
              <a:rPr lang="en-US" sz="2400" b="1" dirty="0">
                <a:solidFill>
                  <a:srgbClr val="FF0000"/>
                </a:solidFill>
                <a:latin typeface="Baskerville Old Face" panose="02020602080505020303" pitchFamily="18" charset="0"/>
              </a:rPr>
              <a:t>aggregate properties</a:t>
            </a:r>
            <a:r>
              <a:rPr lang="en-US" sz="2400" dirty="0">
                <a:latin typeface="Baskerville Old Face" panose="02020602080505020303" pitchFamily="18" charset="0"/>
              </a:rPr>
              <a:t> that are different from those of its constituents. </a:t>
            </a:r>
          </a:p>
          <a:p>
            <a:pPr algn="just">
              <a:lnSpc>
                <a:spcPct val="135000"/>
              </a:lnSpc>
              <a:spcAft>
                <a:spcPts val="1200"/>
              </a:spcAft>
              <a:buClr>
                <a:schemeClr val="accent1">
                  <a:lumMod val="75000"/>
                </a:schemeClr>
              </a:buClr>
              <a:buFont typeface="Wingdings" panose="05000000000000000000" pitchFamily="2" charset="2"/>
              <a:buChar char="§"/>
            </a:pPr>
            <a:r>
              <a:rPr lang="en-US" sz="2400" dirty="0">
                <a:latin typeface="Baskerville Old Face" panose="02020602080505020303" pitchFamily="18" charset="0"/>
              </a:rPr>
              <a:t>Generally, one material forms a </a:t>
            </a:r>
            <a:r>
              <a:rPr lang="en-US" sz="2400" b="1" dirty="0">
                <a:solidFill>
                  <a:srgbClr val="FF0000"/>
                </a:solidFill>
                <a:latin typeface="Baskerville Old Face" panose="02020602080505020303" pitchFamily="18" charset="0"/>
              </a:rPr>
              <a:t>continuous matrix </a:t>
            </a:r>
            <a:r>
              <a:rPr lang="en-US" sz="2400" dirty="0">
                <a:latin typeface="Baskerville Old Face" panose="02020602080505020303" pitchFamily="18" charset="0"/>
              </a:rPr>
              <a:t>while the other provides the </a:t>
            </a:r>
            <a:r>
              <a:rPr lang="en-US" sz="2400" b="1" dirty="0">
                <a:solidFill>
                  <a:srgbClr val="FF0000"/>
                </a:solidFill>
                <a:latin typeface="Baskerville Old Face" panose="02020602080505020303" pitchFamily="18" charset="0"/>
              </a:rPr>
              <a:t>reinforcement.</a:t>
            </a:r>
          </a:p>
          <a:p>
            <a:pPr algn="just">
              <a:lnSpc>
                <a:spcPct val="135000"/>
              </a:lnSpc>
              <a:buClr>
                <a:schemeClr val="accent1">
                  <a:lumMod val="75000"/>
                </a:schemeClr>
              </a:buClr>
              <a:buFont typeface="Wingdings" panose="05000000000000000000" pitchFamily="2" charset="2"/>
              <a:buChar char="§"/>
            </a:pPr>
            <a:endParaRPr lang="en-US" sz="2400" dirty="0">
              <a:latin typeface="Baskerville Old Face" panose="02020602080505020303" pitchFamily="18" charset="0"/>
            </a:endParaRPr>
          </a:p>
          <a:p>
            <a:pPr algn="just">
              <a:lnSpc>
                <a:spcPct val="135000"/>
              </a:lnSpc>
              <a:buClr>
                <a:schemeClr val="accent1">
                  <a:lumMod val="75000"/>
                </a:schemeClr>
              </a:buClr>
              <a:buFont typeface="Wingdings" panose="05000000000000000000" pitchFamily="2" charset="2"/>
              <a:buChar char="§"/>
            </a:pPr>
            <a:r>
              <a:rPr lang="en-US" sz="2400" b="1" dirty="0">
                <a:solidFill>
                  <a:srgbClr val="FF0000"/>
                </a:solidFill>
                <a:latin typeface="Baskerville Old Face" panose="02020602080505020303" pitchFamily="18" charset="0"/>
              </a:rPr>
              <a:t>Examples:</a:t>
            </a:r>
          </a:p>
          <a:p>
            <a:pPr lvl="1" algn="just">
              <a:lnSpc>
                <a:spcPct val="135000"/>
              </a:lnSpc>
              <a:buClr>
                <a:schemeClr val="accent1">
                  <a:lumMod val="75000"/>
                </a:schemeClr>
              </a:buClr>
              <a:buFont typeface="Wingdings" panose="05000000000000000000" pitchFamily="2" charset="2"/>
              <a:buChar char="§"/>
            </a:pPr>
            <a:r>
              <a:rPr lang="en-US" sz="2400" dirty="0">
                <a:latin typeface="Baskerville Old Face" panose="02020602080505020303" pitchFamily="18" charset="0"/>
              </a:rPr>
              <a:t>Concrete reinforced with steel</a:t>
            </a:r>
          </a:p>
          <a:p>
            <a:pPr lvl="1" algn="just">
              <a:lnSpc>
                <a:spcPct val="135000"/>
              </a:lnSpc>
              <a:buClr>
                <a:schemeClr val="accent1">
                  <a:lumMod val="75000"/>
                </a:schemeClr>
              </a:buClr>
              <a:buFont typeface="Wingdings" panose="05000000000000000000" pitchFamily="2" charset="2"/>
              <a:buChar char="§"/>
            </a:pPr>
            <a:r>
              <a:rPr lang="en-US" sz="2400" dirty="0">
                <a:latin typeface="Baskerville Old Face" panose="02020602080505020303" pitchFamily="18" charset="0"/>
              </a:rPr>
              <a:t>Epoxy reinforced with graphite fibers.</a:t>
            </a:r>
          </a:p>
          <a:p>
            <a:pPr lvl="1" algn="just">
              <a:lnSpc>
                <a:spcPct val="135000"/>
              </a:lnSpc>
              <a:buClr>
                <a:schemeClr val="accent1">
                  <a:lumMod val="75000"/>
                </a:schemeClr>
              </a:buClr>
              <a:buFont typeface="Wingdings" panose="05000000000000000000" pitchFamily="2" charset="2"/>
              <a:buChar char="§"/>
            </a:pPr>
            <a:r>
              <a:rPr lang="en-US" sz="2400" dirty="0">
                <a:latin typeface="Baskerville Old Face" panose="02020602080505020303" pitchFamily="18" charset="0"/>
              </a:rPr>
              <a:t>Plastic molding compounds containing fillers </a:t>
            </a:r>
          </a:p>
          <a:p>
            <a:pPr lvl="1" algn="just">
              <a:lnSpc>
                <a:spcPct val="135000"/>
              </a:lnSpc>
              <a:buClr>
                <a:schemeClr val="accent1">
                  <a:lumMod val="75000"/>
                </a:schemeClr>
              </a:buClr>
              <a:buFont typeface="Wingdings" panose="05000000000000000000" pitchFamily="2" charset="2"/>
              <a:buChar char="§"/>
            </a:pPr>
            <a:r>
              <a:rPr lang="en-US" sz="2400" dirty="0">
                <a:latin typeface="Baskerville Old Face" panose="02020602080505020303" pitchFamily="18" charset="0"/>
              </a:rPr>
              <a:t>Rubber mixed with carbon black</a:t>
            </a:r>
          </a:p>
          <a:p>
            <a:pPr marL="365760" lvl="1" indent="0" algn="just">
              <a:lnSpc>
                <a:spcPct val="135000"/>
              </a:lnSpc>
              <a:buClr>
                <a:schemeClr val="accent1">
                  <a:lumMod val="75000"/>
                </a:schemeClr>
              </a:buClr>
              <a:buNone/>
            </a:pPr>
            <a:endParaRPr lang="en-US" sz="2400" dirty="0">
              <a:latin typeface="Baskerville Old Face" panose="02020602080505020303" pitchFamily="18" charset="0"/>
            </a:endParaRPr>
          </a:p>
          <a:p>
            <a:pPr>
              <a:lnSpc>
                <a:spcPct val="135000"/>
              </a:lnSpc>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0514" y="3376198"/>
            <a:ext cx="5809878" cy="916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31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9512" y="188640"/>
            <a:ext cx="8856984" cy="5904656"/>
          </a:xfrm>
        </p:spPr>
        <p:txBody>
          <a:bodyPr>
            <a:normAutofit/>
          </a:bodyPr>
          <a:lstStyle/>
          <a:p>
            <a:pPr algn="l">
              <a:lnSpc>
                <a:spcPct val="150000"/>
              </a:lnSpc>
            </a:pPr>
            <a:r>
              <a:rPr lang="en-IN" sz="2400" b="1" dirty="0">
                <a:solidFill>
                  <a:srgbClr val="FF0000"/>
                </a:solidFill>
              </a:rPr>
              <a:t>Applications: -</a:t>
            </a:r>
          </a:p>
          <a:p>
            <a:pPr marL="342900" indent="-342900" algn="l">
              <a:lnSpc>
                <a:spcPct val="200000"/>
              </a:lnSpc>
              <a:buFont typeface="Wingdings" panose="05000000000000000000" pitchFamily="2" charset="2"/>
              <a:buChar char="Ø"/>
            </a:pPr>
            <a:r>
              <a:rPr lang="en-IN" sz="2400" dirty="0"/>
              <a:t>Used in agriculture and chemical industries.</a:t>
            </a:r>
          </a:p>
          <a:p>
            <a:pPr marL="342900" indent="-342900" algn="l">
              <a:lnSpc>
                <a:spcPct val="200000"/>
              </a:lnSpc>
              <a:buFont typeface="Wingdings" panose="05000000000000000000" pitchFamily="2" charset="2"/>
              <a:buChar char="Ø"/>
            </a:pPr>
            <a:r>
              <a:rPr lang="en-IN" sz="2400" dirty="0"/>
              <a:t>In construction industry for the, PVC windows etc., </a:t>
            </a:r>
          </a:p>
          <a:p>
            <a:pPr marL="342900" lvl="0" indent="-342900" algn="l">
              <a:lnSpc>
                <a:spcPct val="200000"/>
              </a:lnSpc>
              <a:buFont typeface="Wingdings" panose="05000000000000000000" pitchFamily="2" charset="2"/>
              <a:buChar char="Ø"/>
            </a:pPr>
            <a:r>
              <a:rPr lang="en-IN" sz="2400" dirty="0"/>
              <a:t>Used in aero –space industry as various components of aircraft.</a:t>
            </a:r>
          </a:p>
          <a:p>
            <a:pPr marL="342900" lvl="0" indent="-342900" algn="l">
              <a:lnSpc>
                <a:spcPct val="200000"/>
              </a:lnSpc>
              <a:buFont typeface="Wingdings" panose="05000000000000000000" pitchFamily="2" charset="2"/>
              <a:buChar char="Ø"/>
            </a:pPr>
            <a:r>
              <a:rPr lang="en-IN" sz="2400" dirty="0"/>
              <a:t>Used in automobile industry for the production of complex parts of the vehicles with enhance stiffness, rigidity and light weight, production of car cases etc.,   </a:t>
            </a:r>
          </a:p>
          <a:p>
            <a:pPr algn="l">
              <a:lnSpc>
                <a:spcPct val="150000"/>
              </a:lnSpc>
            </a:pPr>
            <a:endParaRPr lang="en-IN" sz="2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C83C8DB1-269E-3BFE-6CDA-DACB3280DE62}"/>
              </a:ext>
            </a:extLst>
          </p:cNvPr>
          <p:cNvPicPr>
            <a:picLocks noChangeAspect="1"/>
          </p:cNvPicPr>
          <p:nvPr/>
        </p:nvPicPr>
        <p:blipFill rotWithShape="1">
          <a:blip r:embed="rId2">
            <a:extLst>
              <a:ext uri="{28A0092B-C50C-407E-A947-70E740481C1C}">
                <a14:useLocalDpi xmlns:a14="http://schemas.microsoft.com/office/drawing/2010/main" val="0"/>
              </a:ext>
            </a:extLst>
          </a:blip>
          <a:srcRect b="5900"/>
          <a:stretch/>
        </p:blipFill>
        <p:spPr>
          <a:xfrm>
            <a:off x="4048" y="-27384"/>
            <a:ext cx="9144000" cy="6877144"/>
          </a:xfrm>
          <a:prstGeom prst="rect">
            <a:avLst/>
          </a:prstGeom>
        </p:spPr>
      </p:pic>
      <p:sp>
        <p:nvSpPr>
          <p:cNvPr id="3" name="Title 2">
            <a:extLst>
              <a:ext uri="{FF2B5EF4-FFF2-40B4-BE49-F238E27FC236}">
                <a16:creationId xmlns:a16="http://schemas.microsoft.com/office/drawing/2014/main" id="{C2AF54BB-3908-99D0-32FA-D8E7F9020D81}"/>
              </a:ext>
            </a:extLst>
          </p:cNvPr>
          <p:cNvSpPr>
            <a:spLocks noGrp="1"/>
          </p:cNvSpPr>
          <p:nvPr>
            <p:ph type="title"/>
          </p:nvPr>
        </p:nvSpPr>
        <p:spPr>
          <a:xfrm>
            <a:off x="827584" y="404664"/>
            <a:ext cx="8229600" cy="1143000"/>
          </a:xfrm>
          <a:solidFill>
            <a:srgbClr val="E0EAC8"/>
          </a:solidFill>
        </p:spPr>
        <p:txBody>
          <a:bodyPr/>
          <a:lstStyle/>
          <a:p>
            <a:pPr algn="ctr"/>
            <a:r>
              <a:rPr lang="en-IN" dirty="0">
                <a:solidFill>
                  <a:srgbClr val="FF0000"/>
                </a:solidFill>
              </a:rPr>
              <a:t>FILAMENT WINDING</a:t>
            </a:r>
          </a:p>
        </p:txBody>
      </p:sp>
    </p:spTree>
    <p:extLst>
      <p:ext uri="{BB962C8B-B14F-4D97-AF65-F5344CB8AC3E}">
        <p14:creationId xmlns:p14="http://schemas.microsoft.com/office/powerpoint/2010/main" val="1022149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F9CBBFED-806E-AC9D-2287-7BD1F7A246BB}"/>
              </a:ext>
            </a:extLst>
          </p:cNvPr>
          <p:cNvPicPr>
            <a:picLocks noChangeAspect="1"/>
          </p:cNvPicPr>
          <p:nvPr/>
        </p:nvPicPr>
        <p:blipFill rotWithShape="1">
          <a:blip r:embed="rId2">
            <a:extLst>
              <a:ext uri="{28A0092B-C50C-407E-A947-70E740481C1C}">
                <a14:useLocalDpi xmlns:a14="http://schemas.microsoft.com/office/drawing/2010/main" val="0"/>
              </a:ext>
            </a:extLst>
          </a:blip>
          <a:srcRect b="5657"/>
          <a:stretch/>
        </p:blipFill>
        <p:spPr>
          <a:xfrm>
            <a:off x="0" y="0"/>
            <a:ext cx="9144000" cy="6858000"/>
          </a:xfrm>
          <a:prstGeom prst="rect">
            <a:avLst/>
          </a:prstGeom>
        </p:spPr>
      </p:pic>
    </p:spTree>
    <p:extLst>
      <p:ext uri="{BB962C8B-B14F-4D97-AF65-F5344CB8AC3E}">
        <p14:creationId xmlns:p14="http://schemas.microsoft.com/office/powerpoint/2010/main" val="1410117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10;&#10;Description automatically generated">
            <a:extLst>
              <a:ext uri="{FF2B5EF4-FFF2-40B4-BE49-F238E27FC236}">
                <a16:creationId xmlns:a16="http://schemas.microsoft.com/office/drawing/2014/main" id="{9E99EB52-43FA-8681-4606-A4B7803D3000}"/>
              </a:ext>
            </a:extLst>
          </p:cNvPr>
          <p:cNvPicPr>
            <a:picLocks noChangeAspect="1"/>
          </p:cNvPicPr>
          <p:nvPr/>
        </p:nvPicPr>
        <p:blipFill rotWithShape="1">
          <a:blip r:embed="rId2">
            <a:extLst>
              <a:ext uri="{28A0092B-C50C-407E-A947-70E740481C1C}">
                <a14:useLocalDpi xmlns:a14="http://schemas.microsoft.com/office/drawing/2010/main" val="0"/>
              </a:ext>
            </a:extLst>
          </a:blip>
          <a:srcRect b="5657"/>
          <a:stretch/>
        </p:blipFill>
        <p:spPr>
          <a:xfrm>
            <a:off x="0" y="0"/>
            <a:ext cx="9144000" cy="6858000"/>
          </a:xfrm>
          <a:prstGeom prst="rect">
            <a:avLst/>
          </a:prstGeom>
        </p:spPr>
      </p:pic>
    </p:spTree>
    <p:extLst>
      <p:ext uri="{BB962C8B-B14F-4D97-AF65-F5344CB8AC3E}">
        <p14:creationId xmlns:p14="http://schemas.microsoft.com/office/powerpoint/2010/main" val="5284302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appliance&#10;&#10;Description automatically generated">
            <a:extLst>
              <a:ext uri="{FF2B5EF4-FFF2-40B4-BE49-F238E27FC236}">
                <a16:creationId xmlns:a16="http://schemas.microsoft.com/office/drawing/2014/main" id="{8A84E80A-E64E-9183-EBF2-8A41C2EC48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863" t="10662" r="2750" b="5338"/>
          <a:stretch/>
        </p:blipFill>
        <p:spPr>
          <a:xfrm>
            <a:off x="0" y="22984"/>
            <a:ext cx="5491002" cy="3396496"/>
          </a:xfrm>
          <a:prstGeom prst="rect">
            <a:avLst/>
          </a:prstGeom>
        </p:spPr>
      </p:pic>
      <p:pic>
        <p:nvPicPr>
          <p:cNvPr id="6" name="Picture 5" descr="Diagram&#10;&#10;Description automatically generated">
            <a:extLst>
              <a:ext uri="{FF2B5EF4-FFF2-40B4-BE49-F238E27FC236}">
                <a16:creationId xmlns:a16="http://schemas.microsoft.com/office/drawing/2014/main" id="{0E7BA739-4CFF-00C0-1052-C077B7CC4FF3}"/>
              </a:ext>
            </a:extLst>
          </p:cNvPr>
          <p:cNvPicPr>
            <a:picLocks noChangeAspect="1"/>
          </p:cNvPicPr>
          <p:nvPr/>
        </p:nvPicPr>
        <p:blipFill rotWithShape="1">
          <a:blip r:embed="rId3">
            <a:extLst>
              <a:ext uri="{28A0092B-C50C-407E-A947-70E740481C1C}">
                <a14:useLocalDpi xmlns:a14="http://schemas.microsoft.com/office/drawing/2010/main" val="0"/>
              </a:ext>
            </a:extLst>
          </a:blip>
          <a:srcRect l="24013" t="23401" r="7476" b="16401"/>
          <a:stretch/>
        </p:blipFill>
        <p:spPr>
          <a:xfrm>
            <a:off x="2555776" y="3573016"/>
            <a:ext cx="6264696" cy="3096344"/>
          </a:xfrm>
          <a:prstGeom prst="rect">
            <a:avLst/>
          </a:prstGeom>
        </p:spPr>
      </p:pic>
    </p:spTree>
    <p:extLst>
      <p:ext uri="{BB962C8B-B14F-4D97-AF65-F5344CB8AC3E}">
        <p14:creationId xmlns:p14="http://schemas.microsoft.com/office/powerpoint/2010/main" val="10364671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710F7723-6DFE-91F5-88A2-791168D30218}"/>
              </a:ext>
            </a:extLst>
          </p:cNvPr>
          <p:cNvPicPr>
            <a:picLocks noChangeAspect="1"/>
          </p:cNvPicPr>
          <p:nvPr/>
        </p:nvPicPr>
        <p:blipFill rotWithShape="1">
          <a:blip r:embed="rId2">
            <a:extLst>
              <a:ext uri="{28A0092B-C50C-407E-A947-70E740481C1C}">
                <a14:useLocalDpi xmlns:a14="http://schemas.microsoft.com/office/drawing/2010/main" val="0"/>
              </a:ext>
            </a:extLst>
          </a:blip>
          <a:srcRect r="9325" b="5334"/>
          <a:stretch/>
        </p:blipFill>
        <p:spPr>
          <a:xfrm>
            <a:off x="25152" y="0"/>
            <a:ext cx="9118848" cy="6858000"/>
          </a:xfrm>
          <a:prstGeom prst="rect">
            <a:avLst/>
          </a:prstGeom>
        </p:spPr>
      </p:pic>
    </p:spTree>
    <p:extLst>
      <p:ext uri="{BB962C8B-B14F-4D97-AF65-F5344CB8AC3E}">
        <p14:creationId xmlns:p14="http://schemas.microsoft.com/office/powerpoint/2010/main" val="12812934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2889053B-78D7-83C6-B987-92EEE7F538DB}"/>
              </a:ext>
            </a:extLst>
          </p:cNvPr>
          <p:cNvPicPr>
            <a:picLocks noChangeAspect="1"/>
          </p:cNvPicPr>
          <p:nvPr/>
        </p:nvPicPr>
        <p:blipFill rotWithShape="1">
          <a:blip r:embed="rId2">
            <a:extLst>
              <a:ext uri="{28A0092B-C50C-407E-A947-70E740481C1C}">
                <a14:useLocalDpi xmlns:a14="http://schemas.microsoft.com/office/drawing/2010/main" val="0"/>
              </a:ext>
            </a:extLst>
          </a:blip>
          <a:srcRect b="5566"/>
          <a:stretch/>
        </p:blipFill>
        <p:spPr>
          <a:xfrm>
            <a:off x="0" y="-99392"/>
            <a:ext cx="9144000" cy="6912768"/>
          </a:xfrm>
          <a:prstGeom prst="rect">
            <a:avLst/>
          </a:prstGeom>
        </p:spPr>
      </p:pic>
    </p:spTree>
    <p:extLst>
      <p:ext uri="{BB962C8B-B14F-4D97-AF65-F5344CB8AC3E}">
        <p14:creationId xmlns:p14="http://schemas.microsoft.com/office/powerpoint/2010/main" val="42037747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electronics&#10;&#10;Description automatically generated">
            <a:extLst>
              <a:ext uri="{FF2B5EF4-FFF2-40B4-BE49-F238E27FC236}">
                <a16:creationId xmlns:a16="http://schemas.microsoft.com/office/drawing/2014/main" id="{C5734D78-2CDB-B239-3E36-1C4632410B41}"/>
              </a:ext>
            </a:extLst>
          </p:cNvPr>
          <p:cNvPicPr>
            <a:picLocks noChangeAspect="1"/>
          </p:cNvPicPr>
          <p:nvPr/>
        </p:nvPicPr>
        <p:blipFill rotWithShape="1">
          <a:blip r:embed="rId2">
            <a:extLst>
              <a:ext uri="{28A0092B-C50C-407E-A947-70E740481C1C}">
                <a14:useLocalDpi xmlns:a14="http://schemas.microsoft.com/office/drawing/2010/main" val="0"/>
              </a:ext>
            </a:extLst>
          </a:blip>
          <a:srcRect b="5201"/>
          <a:stretch/>
        </p:blipFill>
        <p:spPr>
          <a:xfrm>
            <a:off x="-38515" y="0"/>
            <a:ext cx="9182515" cy="6858000"/>
          </a:xfrm>
          <a:prstGeom prst="rect">
            <a:avLst/>
          </a:prstGeom>
        </p:spPr>
      </p:pic>
    </p:spTree>
    <p:extLst>
      <p:ext uri="{BB962C8B-B14F-4D97-AF65-F5344CB8AC3E}">
        <p14:creationId xmlns:p14="http://schemas.microsoft.com/office/powerpoint/2010/main" val="10419600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A22754A-2E1B-136B-4F72-5FE4B39E2D6F}"/>
              </a:ext>
            </a:extLst>
          </p:cNvPr>
          <p:cNvPicPr>
            <a:picLocks noChangeAspect="1"/>
          </p:cNvPicPr>
          <p:nvPr/>
        </p:nvPicPr>
        <p:blipFill rotWithShape="1">
          <a:blip r:embed="rId2">
            <a:extLst>
              <a:ext uri="{28A0092B-C50C-407E-A947-70E740481C1C}">
                <a14:useLocalDpi xmlns:a14="http://schemas.microsoft.com/office/drawing/2010/main" val="0"/>
              </a:ext>
            </a:extLst>
          </a:blip>
          <a:srcRect l="20863" t="6602" r="5112" b="8000"/>
          <a:stretch/>
        </p:blipFill>
        <p:spPr>
          <a:xfrm>
            <a:off x="0" y="0"/>
            <a:ext cx="9252520" cy="6931688"/>
          </a:xfrm>
          <a:prstGeom prst="rect">
            <a:avLst/>
          </a:prstGeom>
        </p:spPr>
      </p:pic>
    </p:spTree>
    <p:extLst>
      <p:ext uri="{BB962C8B-B14F-4D97-AF65-F5344CB8AC3E}">
        <p14:creationId xmlns:p14="http://schemas.microsoft.com/office/powerpoint/2010/main" val="1171716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A22754A-2E1B-136B-4F72-5FE4B39E2D6F}"/>
              </a:ext>
            </a:extLst>
          </p:cNvPr>
          <p:cNvPicPr>
            <a:picLocks noChangeAspect="1"/>
          </p:cNvPicPr>
          <p:nvPr/>
        </p:nvPicPr>
        <p:blipFill rotWithShape="1">
          <a:blip r:embed="rId2">
            <a:extLst>
              <a:ext uri="{28A0092B-C50C-407E-A947-70E740481C1C}">
                <a14:useLocalDpi xmlns:a14="http://schemas.microsoft.com/office/drawing/2010/main" val="0"/>
              </a:ext>
            </a:extLst>
          </a:blip>
          <a:srcRect l="20863" t="6602" r="5112" b="76880"/>
          <a:stretch/>
        </p:blipFill>
        <p:spPr>
          <a:xfrm>
            <a:off x="0" y="0"/>
            <a:ext cx="9252520" cy="1340768"/>
          </a:xfrm>
          <a:prstGeom prst="rect">
            <a:avLst/>
          </a:prstGeom>
        </p:spPr>
      </p:pic>
      <p:pic>
        <p:nvPicPr>
          <p:cNvPr id="5" name="Picture 4">
            <a:extLst>
              <a:ext uri="{FF2B5EF4-FFF2-40B4-BE49-F238E27FC236}">
                <a16:creationId xmlns:a16="http://schemas.microsoft.com/office/drawing/2014/main" id="{96000E45-7E71-1833-A5CD-6D64DAE7C116}"/>
              </a:ext>
            </a:extLst>
          </p:cNvPr>
          <p:cNvPicPr>
            <a:picLocks noChangeAspect="1"/>
          </p:cNvPicPr>
          <p:nvPr/>
        </p:nvPicPr>
        <p:blipFill>
          <a:blip r:embed="rId3"/>
          <a:stretch>
            <a:fillRect/>
          </a:stretch>
        </p:blipFill>
        <p:spPr>
          <a:xfrm>
            <a:off x="1835696" y="1191967"/>
            <a:ext cx="5472608" cy="5563515"/>
          </a:xfrm>
          <a:prstGeom prst="rect">
            <a:avLst/>
          </a:prstGeom>
        </p:spPr>
      </p:pic>
    </p:spTree>
    <p:extLst>
      <p:ext uri="{BB962C8B-B14F-4D97-AF65-F5344CB8AC3E}">
        <p14:creationId xmlns:p14="http://schemas.microsoft.com/office/powerpoint/2010/main" val="469751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9392"/>
            <a:ext cx="9144000" cy="1143000"/>
          </a:xfrm>
          <a:noFill/>
          <a:ln>
            <a:noFill/>
          </a:ln>
        </p:spPr>
        <p:txBody>
          <a:bodyPr/>
          <a:lstStyle/>
          <a:p>
            <a:pPr marL="0" indent="0" algn="ctr">
              <a:buNone/>
            </a:pPr>
            <a:r>
              <a:rPr lang="en-US" dirty="0">
                <a:solidFill>
                  <a:srgbClr val="FF0000"/>
                </a:solidFill>
                <a:effectLst/>
                <a:latin typeface="Baskerville Old Face" panose="02020602080505020303" pitchFamily="18" charset="0"/>
              </a:rPr>
              <a:t>Composite Can Be Found In</a:t>
            </a:r>
          </a:p>
        </p:txBody>
      </p:sp>
      <p:sp>
        <p:nvSpPr>
          <p:cNvPr id="3" name="Content Placeholder 2"/>
          <p:cNvSpPr>
            <a:spLocks noGrp="1"/>
          </p:cNvSpPr>
          <p:nvPr>
            <p:ph sz="quarter" idx="4294967295"/>
          </p:nvPr>
        </p:nvSpPr>
        <p:spPr>
          <a:xfrm>
            <a:off x="69595" y="188640"/>
            <a:ext cx="9004809" cy="4724400"/>
          </a:xfrm>
          <a:ln>
            <a:noFill/>
          </a:ln>
        </p:spPr>
        <p:txBody>
          <a:bodyPr>
            <a:noAutofit/>
          </a:bodyPr>
          <a:lstStyle/>
          <a:p>
            <a:pPr marL="800100" lvl="1" indent="-342900">
              <a:lnSpc>
                <a:spcPct val="150000"/>
              </a:lnSpc>
              <a:buFont typeface="Wingdings" panose="05000000000000000000" pitchFamily="2" charset="2"/>
              <a:buChar char="Ø"/>
              <a:defRPr/>
            </a:pPr>
            <a:endParaRPr lang="en-US" altLang="en-US" sz="2400" dirty="0">
              <a:latin typeface="Baskerville Old Face" panose="02020602080505020303" pitchFamily="18" charset="0"/>
            </a:endParaRPr>
          </a:p>
          <a:p>
            <a:pPr marL="800100" lvl="1" indent="-342900">
              <a:lnSpc>
                <a:spcPct val="150000"/>
              </a:lnSpc>
              <a:buFont typeface="Wingdings" panose="05000000000000000000" pitchFamily="2" charset="2"/>
              <a:buChar char="Ø"/>
              <a:defRPr/>
            </a:pPr>
            <a:r>
              <a:rPr lang="en-US" altLang="en-US" sz="2400" dirty="0">
                <a:latin typeface="Baskerville Old Face" panose="02020602080505020303" pitchFamily="18" charset="0"/>
              </a:rPr>
              <a:t>The aerospace industry (structural components as well as engines and motors)</a:t>
            </a:r>
          </a:p>
          <a:p>
            <a:pPr marL="800100" lvl="1" indent="-342900">
              <a:lnSpc>
                <a:spcPct val="150000"/>
              </a:lnSpc>
              <a:buFont typeface="Wingdings" panose="05000000000000000000" pitchFamily="2" charset="2"/>
              <a:buChar char="Ø"/>
              <a:defRPr/>
            </a:pPr>
            <a:r>
              <a:rPr lang="en-US" altLang="en-US" sz="2400" dirty="0">
                <a:latin typeface="Baskerville Old Face" panose="02020602080505020303" pitchFamily="18" charset="0"/>
              </a:rPr>
              <a:t>Automotive parts (panels, frames, dashboards, body repairs)</a:t>
            </a:r>
          </a:p>
          <a:p>
            <a:pPr marL="800100" lvl="1" indent="-342900">
              <a:lnSpc>
                <a:spcPct val="150000"/>
              </a:lnSpc>
              <a:buFont typeface="Wingdings" panose="05000000000000000000" pitchFamily="2" charset="2"/>
              <a:buChar char="Ø"/>
              <a:defRPr/>
            </a:pPr>
            <a:r>
              <a:rPr lang="en-US" altLang="en-US" sz="2400" dirty="0">
                <a:latin typeface="Baskerville Old Face" panose="02020602080505020303" pitchFamily="18" charset="0"/>
              </a:rPr>
              <a:t>Sinks, bathtubs, hot tubs, swimming pools</a:t>
            </a:r>
          </a:p>
          <a:p>
            <a:pPr marL="800100" lvl="1" indent="-342900">
              <a:lnSpc>
                <a:spcPct val="150000"/>
              </a:lnSpc>
              <a:buFont typeface="Wingdings" panose="05000000000000000000" pitchFamily="2" charset="2"/>
              <a:buChar char="Ø"/>
              <a:defRPr/>
            </a:pPr>
            <a:r>
              <a:rPr lang="en-US" altLang="en-US" sz="2400" dirty="0">
                <a:latin typeface="Baskerville Old Face" panose="02020602080505020303" pitchFamily="18" charset="0"/>
              </a:rPr>
              <a:t>Cement buildings, bridges</a:t>
            </a:r>
          </a:p>
          <a:p>
            <a:pPr marL="800100" lvl="1" indent="-342900">
              <a:lnSpc>
                <a:spcPct val="150000"/>
              </a:lnSpc>
              <a:buFont typeface="Wingdings" panose="05000000000000000000" pitchFamily="2" charset="2"/>
              <a:buChar char="Ø"/>
              <a:defRPr/>
            </a:pPr>
            <a:r>
              <a:rPr lang="en-US" altLang="en-US" sz="2400" dirty="0">
                <a:latin typeface="Baskerville Old Face" panose="02020602080505020303" pitchFamily="18" charset="0"/>
              </a:rPr>
              <a:t>Surfboards, snowboards</a:t>
            </a:r>
          </a:p>
          <a:p>
            <a:pPr marL="800100" lvl="1" indent="-342900">
              <a:lnSpc>
                <a:spcPct val="150000"/>
              </a:lnSpc>
              <a:buFont typeface="Wingdings" panose="05000000000000000000" pitchFamily="2" charset="2"/>
              <a:buChar char="Ø"/>
              <a:defRPr/>
            </a:pPr>
            <a:r>
              <a:rPr lang="en-US" altLang="en-US" sz="2400" dirty="0">
                <a:latin typeface="Baskerville Old Face" panose="02020602080505020303" pitchFamily="18" charset="0"/>
              </a:rPr>
              <a:t>Golf clubs, fishing poles, hockey sticks</a:t>
            </a:r>
          </a:p>
          <a:p>
            <a:pPr marL="800100" lvl="1" indent="-342900">
              <a:lnSpc>
                <a:spcPct val="150000"/>
              </a:lnSpc>
              <a:buFont typeface="Wingdings" panose="05000000000000000000" pitchFamily="2" charset="2"/>
              <a:buChar char="Ø"/>
              <a:defRPr/>
            </a:pPr>
            <a:r>
              <a:rPr lang="en-US" altLang="en-US" sz="2400" dirty="0">
                <a:latin typeface="Baskerville Old Face" panose="02020602080505020303" pitchFamily="18" charset="0"/>
              </a:rPr>
              <a:t>Trees are technically composite materials, plywood</a:t>
            </a:r>
          </a:p>
          <a:p>
            <a:pPr marL="800100" lvl="1" indent="-342900">
              <a:lnSpc>
                <a:spcPct val="150000"/>
              </a:lnSpc>
              <a:buFont typeface="Wingdings" panose="05000000000000000000" pitchFamily="2" charset="2"/>
              <a:buChar char="Ø"/>
              <a:defRPr/>
            </a:pPr>
            <a:r>
              <a:rPr lang="en-US" altLang="en-US" sz="2400" dirty="0">
                <a:latin typeface="Baskerville Old Face" panose="02020602080505020303" pitchFamily="18" charset="0"/>
              </a:rPr>
              <a:t>Electrical boxes, circuit boards, contacts and </a:t>
            </a:r>
            <a:r>
              <a:rPr lang="en-US" altLang="en-US" sz="2400" b="1" dirty="0">
                <a:solidFill>
                  <a:srgbClr val="FF0000"/>
                </a:solidFill>
                <a:latin typeface="Baskerville Old Face" panose="02020602080505020303" pitchFamily="18" charset="0"/>
              </a:rPr>
              <a:t>Everywhere</a:t>
            </a:r>
          </a:p>
          <a:p>
            <a:pPr>
              <a:lnSpc>
                <a:spcPct val="150000"/>
              </a:lnSpc>
              <a:buFont typeface="Wingdings" panose="05000000000000000000" pitchFamily="2" charset="2"/>
              <a:buChar char="Ø"/>
            </a:pPr>
            <a:endParaRPr lang="en-US" dirty="0"/>
          </a:p>
        </p:txBody>
      </p:sp>
    </p:spTree>
    <p:extLst>
      <p:ext uri="{BB962C8B-B14F-4D97-AF65-F5344CB8AC3E}">
        <p14:creationId xmlns:p14="http://schemas.microsoft.com/office/powerpoint/2010/main" val="2671519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201031AF-11C6-48D3-9A70-709BBFE706BC}"/>
              </a:ext>
            </a:extLst>
          </p:cNvPr>
          <p:cNvPicPr>
            <a:picLocks noChangeAspect="1"/>
          </p:cNvPicPr>
          <p:nvPr/>
        </p:nvPicPr>
        <p:blipFill rotWithShape="1">
          <a:blip r:embed="rId2">
            <a:extLst>
              <a:ext uri="{28A0092B-C50C-407E-A947-70E740481C1C}">
                <a14:useLocalDpi xmlns:a14="http://schemas.microsoft.com/office/drawing/2010/main" val="0"/>
              </a:ext>
            </a:extLst>
          </a:blip>
          <a:srcRect b="5657"/>
          <a:stretch/>
        </p:blipFill>
        <p:spPr>
          <a:xfrm>
            <a:off x="0" y="0"/>
            <a:ext cx="9144000" cy="6858000"/>
          </a:xfrm>
          <a:prstGeom prst="rect">
            <a:avLst/>
          </a:prstGeom>
        </p:spPr>
      </p:pic>
    </p:spTree>
    <p:extLst>
      <p:ext uri="{BB962C8B-B14F-4D97-AF65-F5344CB8AC3E}">
        <p14:creationId xmlns:p14="http://schemas.microsoft.com/office/powerpoint/2010/main" val="1964377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19BA7064-2DDB-7813-3AE9-0871AF762E52}"/>
              </a:ext>
            </a:extLst>
          </p:cNvPr>
          <p:cNvPicPr>
            <a:picLocks noChangeAspect="1"/>
          </p:cNvPicPr>
          <p:nvPr/>
        </p:nvPicPr>
        <p:blipFill rotWithShape="1">
          <a:blip r:embed="rId2">
            <a:extLst>
              <a:ext uri="{28A0092B-C50C-407E-A947-70E740481C1C}">
                <a14:useLocalDpi xmlns:a14="http://schemas.microsoft.com/office/drawing/2010/main" val="0"/>
              </a:ext>
            </a:extLst>
          </a:blip>
          <a:srcRect b="6858"/>
          <a:stretch/>
        </p:blipFill>
        <p:spPr>
          <a:xfrm>
            <a:off x="0" y="0"/>
            <a:ext cx="9144000" cy="6858000"/>
          </a:xfrm>
          <a:prstGeom prst="rect">
            <a:avLst/>
          </a:prstGeom>
        </p:spPr>
      </p:pic>
    </p:spTree>
    <p:extLst>
      <p:ext uri="{BB962C8B-B14F-4D97-AF65-F5344CB8AC3E}">
        <p14:creationId xmlns:p14="http://schemas.microsoft.com/office/powerpoint/2010/main" val="9178294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with medium confidence">
            <a:extLst>
              <a:ext uri="{FF2B5EF4-FFF2-40B4-BE49-F238E27FC236}">
                <a16:creationId xmlns:a16="http://schemas.microsoft.com/office/drawing/2014/main" id="{5ED57E45-3220-CBD9-959E-DE76A03F5F84}"/>
              </a:ext>
            </a:extLst>
          </p:cNvPr>
          <p:cNvPicPr>
            <a:picLocks noChangeAspect="1"/>
          </p:cNvPicPr>
          <p:nvPr/>
        </p:nvPicPr>
        <p:blipFill rotWithShape="1">
          <a:blip r:embed="rId2">
            <a:extLst>
              <a:ext uri="{28A0092B-C50C-407E-A947-70E740481C1C}">
                <a14:useLocalDpi xmlns:a14="http://schemas.microsoft.com/office/drawing/2010/main" val="0"/>
              </a:ext>
            </a:extLst>
          </a:blip>
          <a:srcRect l="5781" t="62243" r="56066" b="5333"/>
          <a:stretch/>
        </p:blipFill>
        <p:spPr>
          <a:xfrm>
            <a:off x="3996524" y="174732"/>
            <a:ext cx="2376264" cy="2348880"/>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B7ADA083-1473-63BC-4031-5A6F26AC7E62}"/>
              </a:ext>
            </a:extLst>
          </p:cNvPr>
          <p:cNvPicPr>
            <a:picLocks noChangeAspect="1"/>
          </p:cNvPicPr>
          <p:nvPr/>
        </p:nvPicPr>
        <p:blipFill rotWithShape="1">
          <a:blip r:embed="rId3">
            <a:extLst>
              <a:ext uri="{28A0092B-C50C-407E-A947-70E740481C1C}">
                <a14:useLocalDpi xmlns:a14="http://schemas.microsoft.com/office/drawing/2010/main" val="0"/>
              </a:ext>
            </a:extLst>
          </a:blip>
          <a:srcRect l="21651" t="19200" r="54265" b="15001"/>
          <a:stretch/>
        </p:blipFill>
        <p:spPr>
          <a:xfrm>
            <a:off x="6516216" y="260648"/>
            <a:ext cx="2339752" cy="3384376"/>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839DDE38-4259-294D-8BD8-5DAA1E969742}"/>
              </a:ext>
            </a:extLst>
          </p:cNvPr>
          <p:cNvPicPr>
            <a:picLocks noChangeAspect="1"/>
          </p:cNvPicPr>
          <p:nvPr/>
        </p:nvPicPr>
        <p:blipFill rotWithShape="1">
          <a:blip r:embed="rId2">
            <a:extLst>
              <a:ext uri="{28A0092B-C50C-407E-A947-70E740481C1C}">
                <a14:useLocalDpi xmlns:a14="http://schemas.microsoft.com/office/drawing/2010/main" val="0"/>
              </a:ext>
            </a:extLst>
          </a:blip>
          <a:srcRect l="20863" t="3597" r="30701" b="36764"/>
          <a:stretch/>
        </p:blipFill>
        <p:spPr>
          <a:xfrm>
            <a:off x="-21808" y="68185"/>
            <a:ext cx="3874904" cy="3384376"/>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id="{900D38E6-2370-8D77-D7DC-28D8D28D917C}"/>
              </a:ext>
            </a:extLst>
          </p:cNvPr>
          <p:cNvPicPr>
            <a:picLocks noChangeAspect="1"/>
          </p:cNvPicPr>
          <p:nvPr/>
        </p:nvPicPr>
        <p:blipFill rotWithShape="1">
          <a:blip r:embed="rId3">
            <a:extLst>
              <a:ext uri="{28A0092B-C50C-407E-A947-70E740481C1C}">
                <a14:useLocalDpi xmlns:a14="http://schemas.microsoft.com/office/drawing/2010/main" val="0"/>
              </a:ext>
            </a:extLst>
          </a:blip>
          <a:srcRect l="50096" t="29707" r="9051" b="15001"/>
          <a:stretch/>
        </p:blipFill>
        <p:spPr>
          <a:xfrm>
            <a:off x="5436096" y="4118960"/>
            <a:ext cx="3578592" cy="2564308"/>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C7CBCE9E-28C2-EF28-D55C-86D51964D88B}"/>
              </a:ext>
            </a:extLst>
          </p:cNvPr>
          <p:cNvPicPr>
            <a:picLocks noChangeAspect="1"/>
          </p:cNvPicPr>
          <p:nvPr/>
        </p:nvPicPr>
        <p:blipFill rotWithShape="1">
          <a:blip r:embed="rId2">
            <a:extLst>
              <a:ext uri="{28A0092B-C50C-407E-A947-70E740481C1C}">
                <a14:useLocalDpi xmlns:a14="http://schemas.microsoft.com/office/drawing/2010/main" val="0"/>
              </a:ext>
            </a:extLst>
          </a:blip>
          <a:srcRect l="71681" t="63541" r="6352" b="4035"/>
          <a:stretch/>
        </p:blipFill>
        <p:spPr>
          <a:xfrm>
            <a:off x="4328036" y="2526028"/>
            <a:ext cx="1368152" cy="2348880"/>
          </a:xfrm>
          <a:prstGeom prst="rect">
            <a:avLst/>
          </a:prstGeom>
        </p:spPr>
      </p:pic>
      <p:pic>
        <p:nvPicPr>
          <p:cNvPr id="8" name="Picture 7" descr="Text&#10;&#10;Description automatically generated">
            <a:extLst>
              <a:ext uri="{FF2B5EF4-FFF2-40B4-BE49-F238E27FC236}">
                <a16:creationId xmlns:a16="http://schemas.microsoft.com/office/drawing/2014/main" id="{15D082C7-D9AC-0C44-D411-37263ABF1DA5}"/>
              </a:ext>
            </a:extLst>
          </p:cNvPr>
          <p:cNvPicPr>
            <a:picLocks noChangeAspect="1"/>
          </p:cNvPicPr>
          <p:nvPr/>
        </p:nvPicPr>
        <p:blipFill rotWithShape="1">
          <a:blip r:embed="rId4">
            <a:extLst>
              <a:ext uri="{28A0092B-C50C-407E-A947-70E740481C1C}">
                <a14:useLocalDpi xmlns:a14="http://schemas.microsoft.com/office/drawing/2010/main" val="0"/>
              </a:ext>
            </a:extLst>
          </a:blip>
          <a:srcRect l="20863" t="6601" r="40550" b="27600"/>
          <a:stretch/>
        </p:blipFill>
        <p:spPr>
          <a:xfrm>
            <a:off x="16704" y="3473624"/>
            <a:ext cx="3528392" cy="3384376"/>
          </a:xfrm>
          <a:prstGeom prst="rect">
            <a:avLst/>
          </a:prstGeom>
        </p:spPr>
      </p:pic>
    </p:spTree>
    <p:extLst>
      <p:ext uri="{BB962C8B-B14F-4D97-AF65-F5344CB8AC3E}">
        <p14:creationId xmlns:p14="http://schemas.microsoft.com/office/powerpoint/2010/main" val="17632985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Text&#10;&#10;Description automatically generated">
            <a:extLst>
              <a:ext uri="{FF2B5EF4-FFF2-40B4-BE49-F238E27FC236}">
                <a16:creationId xmlns:a16="http://schemas.microsoft.com/office/drawing/2014/main" id="{F6962F00-6CDD-B18A-9E77-2111447FF83D}"/>
              </a:ext>
            </a:extLst>
          </p:cNvPr>
          <p:cNvPicPr>
            <a:picLocks noChangeAspect="1"/>
          </p:cNvPicPr>
          <p:nvPr/>
        </p:nvPicPr>
        <p:blipFill rotWithShape="1">
          <a:blip r:embed="rId2">
            <a:extLst>
              <a:ext uri="{28A0092B-C50C-407E-A947-70E740481C1C}">
                <a14:useLocalDpi xmlns:a14="http://schemas.microsoft.com/office/drawing/2010/main" val="0"/>
              </a:ext>
            </a:extLst>
          </a:blip>
          <a:srcRect b="6858"/>
          <a:stretch/>
        </p:blipFill>
        <p:spPr>
          <a:xfrm>
            <a:off x="0" y="0"/>
            <a:ext cx="9144000" cy="6858000"/>
          </a:xfrm>
          <a:prstGeom prst="rect">
            <a:avLst/>
          </a:prstGeom>
        </p:spPr>
      </p:pic>
    </p:spTree>
    <p:extLst>
      <p:ext uri="{BB962C8B-B14F-4D97-AF65-F5344CB8AC3E}">
        <p14:creationId xmlns:p14="http://schemas.microsoft.com/office/powerpoint/2010/main" val="2032567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B7803830-FA1A-30BB-0225-73A36281A8C0}"/>
              </a:ext>
            </a:extLst>
          </p:cNvPr>
          <p:cNvPicPr>
            <a:picLocks noChangeAspect="1"/>
          </p:cNvPicPr>
          <p:nvPr/>
        </p:nvPicPr>
        <p:blipFill rotWithShape="1">
          <a:blip r:embed="rId2">
            <a:extLst>
              <a:ext uri="{28A0092B-C50C-407E-A947-70E740481C1C}">
                <a14:useLocalDpi xmlns:a14="http://schemas.microsoft.com/office/drawing/2010/main" val="0"/>
              </a:ext>
            </a:extLst>
          </a:blip>
          <a:srcRect b="5657"/>
          <a:stretch/>
        </p:blipFill>
        <p:spPr>
          <a:xfrm>
            <a:off x="0" y="0"/>
            <a:ext cx="9144000" cy="6858000"/>
          </a:xfrm>
          <a:prstGeom prst="rect">
            <a:avLst/>
          </a:prstGeom>
        </p:spPr>
      </p:pic>
    </p:spTree>
    <p:extLst>
      <p:ext uri="{BB962C8B-B14F-4D97-AF65-F5344CB8AC3E}">
        <p14:creationId xmlns:p14="http://schemas.microsoft.com/office/powerpoint/2010/main" val="33472039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243854BF-D25C-8D5C-AE44-E3FA80CAEEF9}"/>
              </a:ext>
            </a:extLst>
          </p:cNvPr>
          <p:cNvPicPr>
            <a:picLocks noChangeAspect="1"/>
          </p:cNvPicPr>
          <p:nvPr/>
        </p:nvPicPr>
        <p:blipFill rotWithShape="1">
          <a:blip r:embed="rId2">
            <a:extLst>
              <a:ext uri="{28A0092B-C50C-407E-A947-70E740481C1C}">
                <a14:useLocalDpi xmlns:a14="http://schemas.microsoft.com/office/drawing/2010/main" val="0"/>
              </a:ext>
            </a:extLst>
          </a:blip>
          <a:srcRect b="5657"/>
          <a:stretch/>
        </p:blipFill>
        <p:spPr>
          <a:xfrm>
            <a:off x="0" y="0"/>
            <a:ext cx="9144000" cy="6858000"/>
          </a:xfrm>
          <a:prstGeom prst="rect">
            <a:avLst/>
          </a:prstGeom>
        </p:spPr>
      </p:pic>
    </p:spTree>
    <p:extLst>
      <p:ext uri="{BB962C8B-B14F-4D97-AF65-F5344CB8AC3E}">
        <p14:creationId xmlns:p14="http://schemas.microsoft.com/office/powerpoint/2010/main" val="12730310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title"/>
          </p:nvPr>
        </p:nvSpPr>
        <p:spPr>
          <a:xfrm>
            <a:off x="914400" y="44624"/>
            <a:ext cx="7772400" cy="703262"/>
          </a:xfrm>
        </p:spPr>
        <p:txBody>
          <a:bodyPr/>
          <a:lstStyle/>
          <a:p>
            <a:pPr algn="ctr" eaLnBrk="1" hangingPunct="1"/>
            <a:r>
              <a:rPr lang="en-US" sz="3200" b="1" dirty="0">
                <a:solidFill>
                  <a:srgbClr val="C00000"/>
                </a:solidFill>
                <a:latin typeface="Arial Rounded MT Bold" panose="020F0704030504030204" pitchFamily="34" charset="0"/>
                <a:cs typeface="Tahoma" panose="020B0604030504040204" pitchFamily="34" charset="0"/>
              </a:rPr>
              <a:t>Fibers</a:t>
            </a:r>
          </a:p>
        </p:txBody>
      </p:sp>
      <p:sp>
        <p:nvSpPr>
          <p:cNvPr id="40963" name="Rectangle 5"/>
          <p:cNvSpPr>
            <a:spLocks noGrp="1" noChangeArrowheads="1"/>
          </p:cNvSpPr>
          <p:nvPr>
            <p:ph sz="quarter" idx="1"/>
          </p:nvPr>
        </p:nvSpPr>
        <p:spPr>
          <a:xfrm>
            <a:off x="179512" y="692696"/>
            <a:ext cx="8784976" cy="4572000"/>
          </a:xfrm>
        </p:spPr>
        <p:txBody>
          <a:bodyPr>
            <a:normAutofit fontScale="85000" lnSpcReduction="10000"/>
          </a:bodyPr>
          <a:lstStyle/>
          <a:p>
            <a:pPr eaLnBrk="1" hangingPunct="1">
              <a:lnSpc>
                <a:spcPct val="150000"/>
              </a:lnSpc>
            </a:pPr>
            <a:r>
              <a:rPr lang="en-US" dirty="0">
                <a:cs typeface="Times New Roman" panose="02020603050405020304" pitchFamily="18" charset="0"/>
              </a:rPr>
              <a:t>Filaments of reinforcing material, usually circular in cross‑section</a:t>
            </a:r>
          </a:p>
          <a:p>
            <a:pPr eaLnBrk="1" hangingPunct="1">
              <a:lnSpc>
                <a:spcPct val="150000"/>
              </a:lnSpc>
            </a:pPr>
            <a:r>
              <a:rPr lang="en-US" dirty="0">
                <a:cs typeface="Times New Roman" panose="02020603050405020304" pitchFamily="18" charset="0"/>
              </a:rPr>
              <a:t>Diameters range from less than 0.0025 mm to about 0.13 mm, depending on material </a:t>
            </a:r>
          </a:p>
          <a:p>
            <a:pPr eaLnBrk="1" hangingPunct="1">
              <a:lnSpc>
                <a:spcPct val="150000"/>
              </a:lnSpc>
            </a:pPr>
            <a:r>
              <a:rPr lang="en-US" dirty="0">
                <a:cs typeface="Times New Roman" panose="02020603050405020304" pitchFamily="18" charset="0"/>
              </a:rPr>
              <a:t>Filaments provide greatest opportunity for strength enhancement of composites </a:t>
            </a:r>
          </a:p>
          <a:p>
            <a:pPr lvl="1" eaLnBrk="1" hangingPunct="1">
              <a:lnSpc>
                <a:spcPct val="150000"/>
              </a:lnSpc>
            </a:pPr>
            <a:r>
              <a:rPr lang="en-US" dirty="0">
                <a:cs typeface="Times New Roman" panose="02020603050405020304" pitchFamily="18" charset="0"/>
              </a:rPr>
              <a:t>The filament form of most materials is significantly stronger than the bulk form </a:t>
            </a:r>
          </a:p>
          <a:p>
            <a:pPr lvl="1" eaLnBrk="1" hangingPunct="1">
              <a:lnSpc>
                <a:spcPct val="150000"/>
              </a:lnSpc>
            </a:pPr>
            <a:r>
              <a:rPr lang="en-US" dirty="0">
                <a:cs typeface="Times New Roman" panose="02020603050405020304" pitchFamily="18" charset="0"/>
              </a:rPr>
              <a:t>As diameter is reduced, the material becomes oriented in the fiber axis direction and probability of defects in the structure decreases significantly</a:t>
            </a:r>
          </a:p>
        </p:txBody>
      </p:sp>
    </p:spTree>
    <p:extLst>
      <p:ext uri="{BB962C8B-B14F-4D97-AF65-F5344CB8AC3E}">
        <p14:creationId xmlns:p14="http://schemas.microsoft.com/office/powerpoint/2010/main" val="127433040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Grp="1" noChangeArrowheads="1"/>
          </p:cNvSpPr>
          <p:nvPr>
            <p:ph type="title"/>
          </p:nvPr>
        </p:nvSpPr>
        <p:spPr>
          <a:xfrm>
            <a:off x="914400" y="274638"/>
            <a:ext cx="7772400" cy="796925"/>
          </a:xfrm>
        </p:spPr>
        <p:txBody>
          <a:bodyPr/>
          <a:lstStyle/>
          <a:p>
            <a:pPr algn="ctr" eaLnBrk="1" hangingPunct="1"/>
            <a:r>
              <a:rPr lang="en-US" sz="3200" b="1">
                <a:solidFill>
                  <a:srgbClr val="C00000"/>
                </a:solidFill>
                <a:latin typeface="Arial Rounded MT Bold" panose="020F0704030504030204" pitchFamily="34" charset="0"/>
                <a:cs typeface="Tahoma" panose="020B0604030504040204" pitchFamily="34" charset="0"/>
              </a:rPr>
              <a:t>Continuous vs. Discontinuous Fibers</a:t>
            </a:r>
          </a:p>
        </p:txBody>
      </p:sp>
      <p:sp>
        <p:nvSpPr>
          <p:cNvPr id="41987" name="Rectangle 5"/>
          <p:cNvSpPr>
            <a:spLocks noGrp="1" noChangeArrowheads="1"/>
          </p:cNvSpPr>
          <p:nvPr>
            <p:ph sz="quarter" idx="1"/>
          </p:nvPr>
        </p:nvSpPr>
        <p:spPr>
          <a:xfrm>
            <a:off x="323528" y="1500188"/>
            <a:ext cx="8377560" cy="4572000"/>
          </a:xfrm>
        </p:spPr>
        <p:txBody>
          <a:bodyPr>
            <a:normAutofit lnSpcReduction="10000"/>
          </a:bodyPr>
          <a:lstStyle/>
          <a:p>
            <a:pPr eaLnBrk="1" hangingPunct="1">
              <a:lnSpc>
                <a:spcPct val="150000"/>
              </a:lnSpc>
            </a:pPr>
            <a:r>
              <a:rPr lang="en-US">
                <a:cs typeface="Times New Roman" panose="02020603050405020304" pitchFamily="18" charset="0"/>
              </a:rPr>
              <a:t>Continuous fibers - very long; in theory, they offer a continuous path by which a load can be carried by the composite part </a:t>
            </a:r>
          </a:p>
          <a:p>
            <a:pPr eaLnBrk="1" hangingPunct="1">
              <a:lnSpc>
                <a:spcPct val="150000"/>
              </a:lnSpc>
            </a:pPr>
            <a:r>
              <a:rPr lang="en-US">
                <a:cs typeface="Times New Roman" panose="02020603050405020304" pitchFamily="18" charset="0"/>
              </a:rPr>
              <a:t>Discontinuous fibers (chopped sections of continuous fibers) - short lengths (L/D = roughly 100) </a:t>
            </a:r>
          </a:p>
          <a:p>
            <a:pPr lvl="1" eaLnBrk="1" hangingPunct="1">
              <a:lnSpc>
                <a:spcPct val="150000"/>
              </a:lnSpc>
            </a:pPr>
            <a:r>
              <a:rPr lang="en-US">
                <a:cs typeface="Times New Roman" panose="02020603050405020304" pitchFamily="18" charset="0"/>
              </a:rPr>
              <a:t>Important type of discontinuous fiber are whiskers ‑ hair-like single crystals with diameters down to about 0.001 mm (0.00004 in.) with very high strength </a:t>
            </a:r>
          </a:p>
        </p:txBody>
      </p:sp>
    </p:spTree>
    <p:extLst>
      <p:ext uri="{BB962C8B-B14F-4D97-AF65-F5344CB8AC3E}">
        <p14:creationId xmlns:p14="http://schemas.microsoft.com/office/powerpoint/2010/main" val="32869894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a:xfrm>
            <a:off x="914400" y="-9425"/>
            <a:ext cx="7772400" cy="846137"/>
          </a:xfrm>
        </p:spPr>
        <p:txBody>
          <a:bodyPr/>
          <a:lstStyle/>
          <a:p>
            <a:pPr algn="ctr" eaLnBrk="1" hangingPunct="1"/>
            <a:r>
              <a:rPr lang="en-US" b="1">
                <a:solidFill>
                  <a:srgbClr val="C00000"/>
                </a:solidFill>
                <a:latin typeface="Arial Rounded MT Bold" panose="020F0704030504030204" pitchFamily="34" charset="0"/>
                <a:cs typeface="Tahoma" panose="020B0604030504040204" pitchFamily="34" charset="0"/>
              </a:rPr>
              <a:t>Materials for Fibers</a:t>
            </a:r>
          </a:p>
        </p:txBody>
      </p:sp>
      <p:sp>
        <p:nvSpPr>
          <p:cNvPr id="43011" name="Rectangle 5"/>
          <p:cNvSpPr>
            <a:spLocks noGrp="1" noChangeArrowheads="1"/>
          </p:cNvSpPr>
          <p:nvPr>
            <p:ph sz="quarter" idx="1"/>
          </p:nvPr>
        </p:nvSpPr>
        <p:spPr>
          <a:xfrm>
            <a:off x="179512" y="908720"/>
            <a:ext cx="8784976" cy="4572000"/>
          </a:xfrm>
        </p:spPr>
        <p:txBody>
          <a:bodyPr>
            <a:normAutofit fontScale="92500" lnSpcReduction="20000"/>
          </a:bodyPr>
          <a:lstStyle/>
          <a:p>
            <a:pPr eaLnBrk="1" hangingPunct="1">
              <a:lnSpc>
                <a:spcPct val="150000"/>
              </a:lnSpc>
            </a:pPr>
            <a:r>
              <a:rPr lang="en-US" dirty="0">
                <a:cs typeface="Times New Roman" panose="02020603050405020304" pitchFamily="18" charset="0"/>
              </a:rPr>
              <a:t>Fiber materials in fiber‑reinforced composites: </a:t>
            </a:r>
          </a:p>
          <a:p>
            <a:pPr lvl="1" eaLnBrk="1" hangingPunct="1">
              <a:lnSpc>
                <a:spcPct val="150000"/>
              </a:lnSpc>
            </a:pPr>
            <a:r>
              <a:rPr lang="en-US" dirty="0">
                <a:cs typeface="Times New Roman" panose="02020603050405020304" pitchFamily="18" charset="0"/>
              </a:rPr>
              <a:t>Glass – most widely used filament</a:t>
            </a:r>
          </a:p>
          <a:p>
            <a:pPr lvl="1" eaLnBrk="1" hangingPunct="1">
              <a:lnSpc>
                <a:spcPct val="150000"/>
              </a:lnSpc>
            </a:pPr>
            <a:r>
              <a:rPr lang="en-US" dirty="0">
                <a:cs typeface="Times New Roman" panose="02020603050405020304" pitchFamily="18" charset="0"/>
              </a:rPr>
              <a:t>Carbon – high elastic modulus</a:t>
            </a:r>
          </a:p>
          <a:p>
            <a:pPr lvl="1" eaLnBrk="1" hangingPunct="1">
              <a:lnSpc>
                <a:spcPct val="150000"/>
              </a:lnSpc>
            </a:pPr>
            <a:r>
              <a:rPr lang="en-US" dirty="0">
                <a:cs typeface="Times New Roman" panose="02020603050405020304" pitchFamily="18" charset="0"/>
              </a:rPr>
              <a:t>Boron – very high elastic modulus</a:t>
            </a:r>
          </a:p>
          <a:p>
            <a:pPr lvl="1" eaLnBrk="1" hangingPunct="1">
              <a:lnSpc>
                <a:spcPct val="150000"/>
              </a:lnSpc>
            </a:pPr>
            <a:r>
              <a:rPr lang="en-US" dirty="0">
                <a:cs typeface="Times New Roman" panose="02020603050405020304" pitchFamily="18" charset="0"/>
              </a:rPr>
              <a:t>Polymers - Kevlar</a:t>
            </a:r>
          </a:p>
          <a:p>
            <a:pPr lvl="1" eaLnBrk="1" hangingPunct="1">
              <a:lnSpc>
                <a:spcPct val="150000"/>
              </a:lnSpc>
            </a:pPr>
            <a:r>
              <a:rPr lang="en-US" dirty="0">
                <a:cs typeface="Times New Roman" panose="02020603050405020304" pitchFamily="18" charset="0"/>
              </a:rPr>
              <a:t>Ceramics – </a:t>
            </a:r>
            <a:r>
              <a:rPr lang="en-US" dirty="0" err="1">
                <a:cs typeface="Times New Roman" panose="02020603050405020304" pitchFamily="18" charset="0"/>
              </a:rPr>
              <a:t>SiC</a:t>
            </a:r>
            <a:r>
              <a:rPr lang="en-US" dirty="0">
                <a:cs typeface="Times New Roman" panose="02020603050405020304" pitchFamily="18" charset="0"/>
              </a:rPr>
              <a:t> and Al2O3 </a:t>
            </a:r>
          </a:p>
          <a:p>
            <a:pPr lvl="1" eaLnBrk="1" hangingPunct="1">
              <a:lnSpc>
                <a:spcPct val="150000"/>
              </a:lnSpc>
            </a:pPr>
            <a:r>
              <a:rPr lang="en-US" dirty="0">
                <a:cs typeface="Times New Roman" panose="02020603050405020304" pitchFamily="18" charset="0"/>
              </a:rPr>
              <a:t>Metals - steel</a:t>
            </a:r>
          </a:p>
          <a:p>
            <a:pPr eaLnBrk="1" hangingPunct="1">
              <a:lnSpc>
                <a:spcPct val="150000"/>
              </a:lnSpc>
            </a:pPr>
            <a:r>
              <a:rPr lang="en-US" dirty="0">
                <a:cs typeface="Times New Roman" panose="02020603050405020304" pitchFamily="18" charset="0"/>
              </a:rPr>
              <a:t>The most important commercial use of fibers is in polymer composites </a:t>
            </a:r>
          </a:p>
        </p:txBody>
      </p:sp>
    </p:spTree>
    <p:extLst>
      <p:ext uri="{BB962C8B-B14F-4D97-AF65-F5344CB8AC3E}">
        <p14:creationId xmlns:p14="http://schemas.microsoft.com/office/powerpoint/2010/main" val="706112563"/>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624"/>
            <a:ext cx="8763000" cy="990600"/>
          </a:xfrm>
          <a:noFill/>
          <a:ln>
            <a:noFill/>
          </a:ln>
        </p:spPr>
        <p:txBody>
          <a:bodyPr/>
          <a:lstStyle/>
          <a:p>
            <a:pPr marL="0" indent="0" algn="ctr">
              <a:buNone/>
            </a:pPr>
            <a:r>
              <a:rPr lang="en-US" dirty="0">
                <a:solidFill>
                  <a:srgbClr val="FF0000"/>
                </a:solidFill>
                <a:effectLst/>
                <a:latin typeface="Baskerville Old Face" panose="02020602080505020303" pitchFamily="18" charset="0"/>
              </a:rPr>
              <a:t>Fiber‑Reinforced composites</a:t>
            </a:r>
          </a:p>
        </p:txBody>
      </p:sp>
      <p:sp>
        <p:nvSpPr>
          <p:cNvPr id="3" name="Content Placeholder 2"/>
          <p:cNvSpPr>
            <a:spLocks noGrp="1"/>
          </p:cNvSpPr>
          <p:nvPr>
            <p:ph sz="quarter" idx="4294967295"/>
          </p:nvPr>
        </p:nvSpPr>
        <p:spPr>
          <a:xfrm>
            <a:off x="323528" y="1068288"/>
            <a:ext cx="8458200" cy="4953000"/>
          </a:xfrm>
          <a:prstGeom prst="rect">
            <a:avLst/>
          </a:prstGeom>
          <a:ln>
            <a:noFill/>
          </a:ln>
        </p:spPr>
        <p:txBody>
          <a:bodyPr>
            <a:normAutofit lnSpcReduction="10000"/>
          </a:bodyPr>
          <a:lstStyle/>
          <a:p>
            <a:pPr marL="342900" indent="-342900" algn="just">
              <a:lnSpc>
                <a:spcPct val="150000"/>
              </a:lnSpc>
              <a:buFont typeface="Wingdings" panose="05000000000000000000" pitchFamily="2" charset="2"/>
              <a:buChar char="§"/>
              <a:defRPr/>
            </a:pPr>
            <a:r>
              <a:rPr lang="en-US" altLang="en-US" sz="2400" dirty="0">
                <a:latin typeface="Times New Roman" panose="02020603050405020304" pitchFamily="18" charset="0"/>
                <a:cs typeface="Times New Roman" panose="02020603050405020304" pitchFamily="18" charset="0"/>
              </a:rPr>
              <a:t>-Fiber reinforced composites provide improved strength, fatigue resistance, Young’s modulus and strength to weight ratio over the constituent materials.</a:t>
            </a:r>
          </a:p>
          <a:p>
            <a:pPr marL="342900" indent="-342900" algn="just">
              <a:lnSpc>
                <a:spcPct val="150000"/>
              </a:lnSpc>
              <a:buFont typeface="Wingdings" panose="05000000000000000000" pitchFamily="2" charset="2"/>
              <a:buChar char="§"/>
              <a:defRPr/>
            </a:pPr>
            <a:r>
              <a:rPr lang="en-US" altLang="en-US" sz="2400" dirty="0">
                <a:latin typeface="Times New Roman" panose="02020603050405020304" pitchFamily="18" charset="0"/>
                <a:cs typeface="Times New Roman" panose="02020603050405020304" pitchFamily="18" charset="0"/>
              </a:rPr>
              <a:t>-This is achieved by incorporating strong, stiff, yet brittle fibers into a more ductile matrix.</a:t>
            </a:r>
          </a:p>
          <a:p>
            <a:pPr marL="342900" indent="-342900" algn="just">
              <a:lnSpc>
                <a:spcPct val="150000"/>
              </a:lnSpc>
              <a:buFont typeface="Wingdings" panose="05000000000000000000" pitchFamily="2" charset="2"/>
              <a:buChar char="§"/>
              <a:defRPr/>
            </a:pPr>
            <a:r>
              <a:rPr lang="en-US" altLang="en-US" sz="2400" dirty="0">
                <a:latin typeface="Times New Roman" panose="02020603050405020304" pitchFamily="18" charset="0"/>
                <a:cs typeface="Times New Roman" panose="02020603050405020304" pitchFamily="18" charset="0"/>
              </a:rPr>
              <a:t>-Generally speaking the fiber supplies the strength and stiffness while the matrix binds the fibers together and provides a means of transferring the load between fibers</a:t>
            </a:r>
          </a:p>
          <a:p>
            <a:pPr marL="342900" indent="-342900" algn="just">
              <a:lnSpc>
                <a:spcPct val="150000"/>
              </a:lnSpc>
              <a:buFont typeface="Wingdings" panose="05000000000000000000" pitchFamily="2" charset="2"/>
              <a:buChar char="§"/>
              <a:defRPr/>
            </a:pPr>
            <a:r>
              <a:rPr lang="en-US" altLang="en-US" sz="2400" dirty="0">
                <a:latin typeface="Times New Roman" panose="02020603050405020304" pitchFamily="18" charset="0"/>
                <a:cs typeface="Times New Roman" panose="02020603050405020304" pitchFamily="18" charset="0"/>
              </a:rPr>
              <a:t>-The matrix also provides protection for the fibers</a:t>
            </a:r>
          </a:p>
          <a:p>
            <a:pPr>
              <a:lnSpc>
                <a:spcPct val="1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1757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a:spLocks noGrp="1" noChangeArrowheads="1"/>
          </p:cNvSpPr>
          <p:nvPr>
            <p:ph type="title"/>
          </p:nvPr>
        </p:nvSpPr>
        <p:spPr>
          <a:xfrm>
            <a:off x="107504" y="260648"/>
            <a:ext cx="8928992" cy="714375"/>
          </a:xfrm>
        </p:spPr>
        <p:txBody>
          <a:bodyPr>
            <a:noAutofit/>
          </a:bodyPr>
          <a:lstStyle/>
          <a:p>
            <a:pPr marL="457200" lvl="1" algn="ctr" rtl="0">
              <a:lnSpc>
                <a:spcPct val="150000"/>
              </a:lnSpc>
              <a:spcBef>
                <a:spcPts val="324"/>
              </a:spcBef>
              <a:buClr>
                <a:schemeClr val="accent1"/>
              </a:buClr>
              <a:defRPr/>
            </a:pPr>
            <a:r>
              <a:rPr lang="en-US" sz="3600" b="1" kern="1200" dirty="0">
                <a:solidFill>
                  <a:srgbClr val="FF0000"/>
                </a:solidFill>
                <a:latin typeface="Baskerville Old Face" panose="02020602080505020303" pitchFamily="18" charset="0"/>
                <a:ea typeface="+mn-ea"/>
                <a:cs typeface="+mn-cs"/>
              </a:rPr>
              <a:t>Why Composites are Important ?</a:t>
            </a:r>
          </a:p>
        </p:txBody>
      </p:sp>
      <p:sp>
        <p:nvSpPr>
          <p:cNvPr id="9219" name="Rectangle 7"/>
          <p:cNvSpPr>
            <a:spLocks noGrp="1" noChangeArrowheads="1"/>
          </p:cNvSpPr>
          <p:nvPr>
            <p:ph sz="quarter" idx="1"/>
          </p:nvPr>
        </p:nvSpPr>
        <p:spPr>
          <a:xfrm>
            <a:off x="107504" y="1196752"/>
            <a:ext cx="8928992" cy="4572000"/>
          </a:xfrm>
        </p:spPr>
        <p:txBody>
          <a:bodyPr>
            <a:noAutofit/>
          </a:bodyPr>
          <a:lstStyle/>
          <a:p>
            <a:pPr marL="800100" lvl="1" indent="-342900" eaLnBrk="1" hangingPunct="1">
              <a:lnSpc>
                <a:spcPct val="160000"/>
              </a:lnSpc>
              <a:buFont typeface="Wingdings" panose="05000000000000000000" pitchFamily="2" charset="2"/>
              <a:buChar char="Ø"/>
              <a:defRPr/>
            </a:pPr>
            <a:r>
              <a:rPr lang="en-US" sz="2400" dirty="0">
                <a:latin typeface="Baskerville Old Face" panose="02020602080505020303" pitchFamily="18" charset="0"/>
              </a:rPr>
              <a:t>Composites can be very strong and stiff, yet very light in weight, so ratios  of strength‑to‑weight and stiffness‑to‑weight are several times greater than steel or aluminum </a:t>
            </a:r>
          </a:p>
          <a:p>
            <a:pPr marL="800100" lvl="1" indent="-342900" eaLnBrk="1" hangingPunct="1">
              <a:lnSpc>
                <a:spcPct val="160000"/>
              </a:lnSpc>
              <a:buFont typeface="Wingdings" panose="05000000000000000000" pitchFamily="2" charset="2"/>
              <a:buChar char="Ø"/>
              <a:defRPr/>
            </a:pPr>
            <a:r>
              <a:rPr lang="en-US" sz="2400" dirty="0">
                <a:latin typeface="Baskerville Old Face" panose="02020602080505020303" pitchFamily="18" charset="0"/>
              </a:rPr>
              <a:t>Fatigue properties are generally better than for common engineering metals </a:t>
            </a:r>
          </a:p>
          <a:p>
            <a:pPr marL="800100" lvl="1" indent="-342900" eaLnBrk="1" hangingPunct="1">
              <a:lnSpc>
                <a:spcPct val="160000"/>
              </a:lnSpc>
              <a:buFont typeface="Wingdings" panose="05000000000000000000" pitchFamily="2" charset="2"/>
              <a:buChar char="Ø"/>
              <a:defRPr/>
            </a:pPr>
            <a:r>
              <a:rPr lang="en-US" sz="2400" dirty="0">
                <a:latin typeface="Baskerville Old Face" panose="02020602080505020303" pitchFamily="18" charset="0"/>
              </a:rPr>
              <a:t>Toughness is often greater too </a:t>
            </a:r>
          </a:p>
          <a:p>
            <a:pPr marL="800100" lvl="1" indent="-342900" eaLnBrk="1" hangingPunct="1">
              <a:lnSpc>
                <a:spcPct val="160000"/>
              </a:lnSpc>
              <a:buFont typeface="Wingdings" panose="05000000000000000000" pitchFamily="2" charset="2"/>
              <a:buChar char="Ø"/>
              <a:defRPr/>
            </a:pPr>
            <a:r>
              <a:rPr lang="en-US" sz="2400" dirty="0">
                <a:latin typeface="Baskerville Old Face" panose="02020602080505020303" pitchFamily="18" charset="0"/>
              </a:rPr>
              <a:t>Composites can be designed that do not corrode like steel </a:t>
            </a:r>
          </a:p>
          <a:p>
            <a:pPr marL="800100" lvl="1" indent="-342900" eaLnBrk="1" hangingPunct="1">
              <a:lnSpc>
                <a:spcPct val="160000"/>
              </a:lnSpc>
              <a:buFont typeface="Wingdings" panose="05000000000000000000" pitchFamily="2" charset="2"/>
              <a:buChar char="Ø"/>
              <a:defRPr/>
            </a:pPr>
            <a:r>
              <a:rPr lang="en-US" sz="2400" dirty="0">
                <a:latin typeface="Baskerville Old Face" panose="02020602080505020303" pitchFamily="18" charset="0"/>
              </a:rPr>
              <a:t>Possible to achieve combinations of properties not attainable with metals, ceramics, or polymers alone </a:t>
            </a:r>
          </a:p>
        </p:txBody>
      </p:sp>
    </p:spTree>
    <p:extLst>
      <p:ext uri="{BB962C8B-B14F-4D97-AF65-F5344CB8AC3E}">
        <p14:creationId xmlns:p14="http://schemas.microsoft.com/office/powerpoint/2010/main" val="835658089"/>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1524000"/>
          </a:xfrm>
          <a:noFill/>
          <a:ln>
            <a:noFill/>
          </a:ln>
        </p:spPr>
        <p:txBody>
          <a:bodyPr/>
          <a:lstStyle/>
          <a:p>
            <a:pPr marL="0" indent="0" algn="ctr">
              <a:buNone/>
            </a:pPr>
            <a:r>
              <a:rPr lang="en-US" dirty="0">
                <a:solidFill>
                  <a:srgbClr val="FF0000"/>
                </a:solidFill>
                <a:effectLst/>
                <a:latin typeface="Baskerville Old Face" panose="02020602080505020303" pitchFamily="18" charset="0"/>
              </a:rPr>
              <a:t>Common Fiber Reinforced Polymer Structure</a:t>
            </a:r>
          </a:p>
        </p:txBody>
      </p:sp>
      <p:sp>
        <p:nvSpPr>
          <p:cNvPr id="3" name="Content Placeholder 2"/>
          <p:cNvSpPr>
            <a:spLocks noGrp="1"/>
          </p:cNvSpPr>
          <p:nvPr>
            <p:ph sz="quarter" idx="4294967295"/>
          </p:nvPr>
        </p:nvSpPr>
        <p:spPr>
          <a:xfrm>
            <a:off x="304800" y="1905000"/>
            <a:ext cx="8458200" cy="4419600"/>
          </a:xfrm>
          <a:prstGeom prst="rect">
            <a:avLst/>
          </a:prstGeom>
          <a:ln>
            <a:noFill/>
          </a:ln>
        </p:spPr>
        <p:txBody>
          <a:bodyPr>
            <a:normAutofit lnSpcReduction="10000"/>
          </a:bodyPr>
          <a:lstStyle/>
          <a:p>
            <a:pPr algn="just">
              <a:lnSpc>
                <a:spcPct val="150000"/>
              </a:lnSpc>
              <a:buFont typeface="Wingdings" panose="05000000000000000000" pitchFamily="2" charset="2"/>
              <a:buChar char="§"/>
            </a:pPr>
            <a:r>
              <a:rPr lang="en-US" altLang="en-US" sz="2400" dirty="0">
                <a:latin typeface="Baskerville Old Face" panose="02020602080505020303" pitchFamily="18" charset="0"/>
                <a:cs typeface="Times New Roman" pitchFamily="18" charset="0"/>
              </a:rPr>
              <a:t>Most widely used form of FRP is a laminar structure, made by stacking and bonding thin layers of fiber and polymer until desired thickness is obtained </a:t>
            </a:r>
          </a:p>
          <a:p>
            <a:pPr algn="just">
              <a:lnSpc>
                <a:spcPct val="150000"/>
              </a:lnSpc>
              <a:buFont typeface="Wingdings" panose="05000000000000000000" pitchFamily="2" charset="2"/>
              <a:buChar char="§"/>
            </a:pPr>
            <a:r>
              <a:rPr lang="en-US" altLang="en-US" sz="2400" dirty="0">
                <a:latin typeface="Baskerville Old Face" panose="02020602080505020303" pitchFamily="18" charset="0"/>
                <a:cs typeface="Times New Roman" pitchFamily="18" charset="0"/>
              </a:rPr>
              <a:t>By varying fiber orientation among layers, a specified level of anisotropy (direction dependence of the physical properties) in properties can be achieved in the laminate </a:t>
            </a:r>
          </a:p>
          <a:p>
            <a:pPr algn="just">
              <a:lnSpc>
                <a:spcPct val="150000"/>
              </a:lnSpc>
              <a:buFont typeface="Wingdings" panose="05000000000000000000" pitchFamily="2" charset="2"/>
              <a:buChar char="§"/>
            </a:pPr>
            <a:r>
              <a:rPr lang="en-US" altLang="en-US" sz="2400" dirty="0">
                <a:latin typeface="Baskerville Old Face" panose="02020602080505020303" pitchFamily="18" charset="0"/>
                <a:cs typeface="Times New Roman" pitchFamily="18" charset="0"/>
              </a:rPr>
              <a:t>Applications: parts of thin cross‑section, such as aircraft wing, automobile and truck body panels, and boat hulls </a:t>
            </a:r>
          </a:p>
          <a:p>
            <a:pPr algn="just">
              <a:lnSpc>
                <a:spcPct val="150000"/>
              </a:lnSpc>
              <a:buClr>
                <a:schemeClr val="tx2">
                  <a:lumMod val="60000"/>
                  <a:lumOff val="40000"/>
                </a:schemeClr>
              </a:buClr>
              <a:buFont typeface="Wingdings" panose="05000000000000000000" pitchFamily="2" charset="2"/>
              <a:buChar char="§"/>
            </a:pPr>
            <a:endParaRPr lang="en-US" sz="2400" b="1" dirty="0">
              <a:solidFill>
                <a:srgbClr val="FF0000"/>
              </a:solidFill>
              <a:latin typeface="Baskerville Old Face" panose="02020602080505020303" pitchFamily="18" charset="0"/>
            </a:endParaRPr>
          </a:p>
          <a:p>
            <a:pPr>
              <a:lnSpc>
                <a:spcPct val="150000"/>
              </a:lnSpc>
            </a:pPr>
            <a:endParaRPr lang="en-US" dirty="0"/>
          </a:p>
        </p:txBody>
      </p:sp>
    </p:spTree>
    <p:extLst>
      <p:ext uri="{BB962C8B-B14F-4D97-AF65-F5344CB8AC3E}">
        <p14:creationId xmlns:p14="http://schemas.microsoft.com/office/powerpoint/2010/main" val="16319371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1524000"/>
          </a:xfrm>
          <a:noFill/>
          <a:ln>
            <a:noFill/>
          </a:ln>
        </p:spPr>
        <p:txBody>
          <a:bodyPr/>
          <a:lstStyle/>
          <a:p>
            <a:pPr marL="0" indent="0" algn="ctr">
              <a:buNone/>
            </a:pPr>
            <a:r>
              <a:rPr lang="en-US" dirty="0">
                <a:solidFill>
                  <a:srgbClr val="FF0000"/>
                </a:solidFill>
                <a:effectLst/>
                <a:latin typeface="Baskerville Old Face" panose="02020602080505020303" pitchFamily="18" charset="0"/>
              </a:rPr>
              <a:t>Characteristics of Fiber Reinforced Composites</a:t>
            </a:r>
          </a:p>
        </p:txBody>
      </p:sp>
      <p:sp>
        <p:nvSpPr>
          <p:cNvPr id="3" name="Content Placeholder 2"/>
          <p:cNvSpPr>
            <a:spLocks noGrp="1"/>
          </p:cNvSpPr>
          <p:nvPr>
            <p:ph sz="quarter" idx="4294967295"/>
          </p:nvPr>
        </p:nvSpPr>
        <p:spPr>
          <a:xfrm>
            <a:off x="323528" y="1916832"/>
            <a:ext cx="8458200" cy="4419600"/>
          </a:xfrm>
          <a:prstGeom prst="rect">
            <a:avLst/>
          </a:prstGeom>
          <a:ln>
            <a:noFill/>
          </a:ln>
        </p:spPr>
        <p:txBody>
          <a:bodyPr>
            <a:noAutofit/>
          </a:bodyPr>
          <a:lstStyle/>
          <a:p>
            <a:pPr marL="342900" indent="-342900" algn="just">
              <a:lnSpc>
                <a:spcPct val="160000"/>
              </a:lnSpc>
              <a:buFont typeface="Wingdings" panose="05000000000000000000" pitchFamily="2" charset="2"/>
              <a:buChar char="§"/>
              <a:defRPr/>
            </a:pPr>
            <a:r>
              <a:rPr lang="en-US" altLang="en-US" sz="2400" dirty="0">
                <a:latin typeface="Baskerville Old Face" panose="02020602080505020303" pitchFamily="18" charset="0"/>
              </a:rPr>
              <a:t>-Many factors must be considered when designing a fiber-reinforced composite including the length, diameter, orientation, amount and properties of the constituents, and the bonding between them.</a:t>
            </a:r>
          </a:p>
          <a:p>
            <a:pPr marL="342900" indent="-342900" algn="just">
              <a:lnSpc>
                <a:spcPct val="160000"/>
              </a:lnSpc>
              <a:buFont typeface="Wingdings" panose="05000000000000000000" pitchFamily="2" charset="2"/>
              <a:buChar char="§"/>
              <a:defRPr/>
            </a:pPr>
            <a:r>
              <a:rPr lang="en-US" altLang="en-US" sz="2400" dirty="0">
                <a:latin typeface="Baskerville Old Face" panose="02020602080505020303" pitchFamily="18" charset="0"/>
              </a:rPr>
              <a:t>-The method used to produce the final product is also very important as it dictates the type of properties just mentioned as well as the quality of the product.</a:t>
            </a:r>
          </a:p>
          <a:p>
            <a:pPr algn="just">
              <a:lnSpc>
                <a:spcPct val="160000"/>
              </a:lnSpc>
              <a:buClr>
                <a:schemeClr val="tx2">
                  <a:lumMod val="60000"/>
                  <a:lumOff val="40000"/>
                </a:schemeClr>
              </a:buClr>
              <a:buFont typeface="Wingdings" panose="05000000000000000000" pitchFamily="2" charset="2"/>
              <a:buChar char="§"/>
            </a:pPr>
            <a:endParaRPr lang="en-US" sz="2400" b="1" dirty="0">
              <a:solidFill>
                <a:srgbClr val="FF0000"/>
              </a:solidFill>
              <a:latin typeface="Baskerville Old Face" panose="02020602080505020303" pitchFamily="18" charset="0"/>
            </a:endParaRPr>
          </a:p>
          <a:p>
            <a:pPr>
              <a:lnSpc>
                <a:spcPct val="160000"/>
              </a:lnSpc>
            </a:pPr>
            <a:endParaRPr lang="en-US" dirty="0"/>
          </a:p>
        </p:txBody>
      </p:sp>
    </p:spTree>
    <p:extLst>
      <p:ext uri="{BB962C8B-B14F-4D97-AF65-F5344CB8AC3E}">
        <p14:creationId xmlns:p14="http://schemas.microsoft.com/office/powerpoint/2010/main" val="40364908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384"/>
            <a:ext cx="8763000" cy="1524000"/>
          </a:xfrm>
          <a:noFill/>
          <a:ln>
            <a:noFill/>
          </a:ln>
        </p:spPr>
        <p:txBody>
          <a:bodyPr>
            <a:noAutofit/>
          </a:bodyPr>
          <a:lstStyle/>
          <a:p>
            <a:pPr marL="0" indent="0" algn="ctr">
              <a:buNone/>
            </a:pPr>
            <a:r>
              <a:rPr lang="en-US" dirty="0">
                <a:solidFill>
                  <a:srgbClr val="FF0000"/>
                </a:solidFill>
                <a:effectLst/>
                <a:latin typeface="Baskerville Old Face" panose="02020602080505020303" pitchFamily="18" charset="0"/>
              </a:rPr>
              <a:t>Characteristics of Fiber Reinforced Composites</a:t>
            </a:r>
          </a:p>
        </p:txBody>
      </p:sp>
      <p:sp>
        <p:nvSpPr>
          <p:cNvPr id="3" name="Content Placeholder 2"/>
          <p:cNvSpPr>
            <a:spLocks noGrp="1"/>
          </p:cNvSpPr>
          <p:nvPr>
            <p:ph sz="quarter" idx="4294967295"/>
          </p:nvPr>
        </p:nvSpPr>
        <p:spPr>
          <a:xfrm>
            <a:off x="107504" y="1340768"/>
            <a:ext cx="8884096" cy="4419600"/>
          </a:xfrm>
          <a:prstGeom prst="rect">
            <a:avLst/>
          </a:prstGeom>
          <a:ln>
            <a:noFill/>
          </a:ln>
        </p:spPr>
        <p:txBody>
          <a:bodyPr>
            <a:noAutofit/>
          </a:bodyPr>
          <a:lstStyle/>
          <a:p>
            <a:pPr marL="342900" indent="-342900" algn="just">
              <a:lnSpc>
                <a:spcPct val="150000"/>
              </a:lnSpc>
              <a:buFont typeface="Wingdings" panose="05000000000000000000" pitchFamily="2" charset="2"/>
              <a:buChar char="§"/>
              <a:defRPr/>
            </a:pPr>
            <a:r>
              <a:rPr lang="en-US" altLang="en-US" sz="2400" dirty="0">
                <a:latin typeface="Baskerville Old Face" panose="02020602080505020303" pitchFamily="18" charset="0"/>
              </a:rPr>
              <a:t>Fiber length and diameter: Fiber dimensions are characterized by their aspect ratio </a:t>
            </a:r>
            <a:r>
              <a:rPr lang="en-US" altLang="en-US" sz="2400" i="1" dirty="0">
                <a:latin typeface="Baskerville Old Face" panose="02020602080505020303" pitchFamily="18" charset="0"/>
              </a:rPr>
              <a:t>l/d</a:t>
            </a:r>
            <a:r>
              <a:rPr lang="en-US" altLang="en-US" sz="2400" dirty="0">
                <a:latin typeface="Baskerville Old Face" panose="02020602080505020303" pitchFamily="18" charset="0"/>
              </a:rPr>
              <a:t> where </a:t>
            </a:r>
            <a:r>
              <a:rPr lang="en-US" altLang="en-US" sz="2400" i="1" dirty="0">
                <a:latin typeface="Baskerville Old Face" panose="02020602080505020303" pitchFamily="18" charset="0"/>
              </a:rPr>
              <a:t>l</a:t>
            </a:r>
            <a:r>
              <a:rPr lang="en-US" altLang="en-US" sz="2400" dirty="0">
                <a:latin typeface="Baskerville Old Face" panose="02020602080505020303" pitchFamily="18" charset="0"/>
              </a:rPr>
              <a:t> is the fiber length and </a:t>
            </a:r>
            <a:r>
              <a:rPr lang="en-US" altLang="en-US" sz="2400" i="1" dirty="0">
                <a:latin typeface="Baskerville Old Face" panose="02020602080505020303" pitchFamily="18" charset="0"/>
              </a:rPr>
              <a:t>d</a:t>
            </a:r>
            <a:r>
              <a:rPr lang="en-US" altLang="en-US" sz="2400" dirty="0">
                <a:latin typeface="Baskerville Old Face" panose="02020602080505020303" pitchFamily="18" charset="0"/>
              </a:rPr>
              <a:t> is the diameter.</a:t>
            </a:r>
          </a:p>
          <a:p>
            <a:pPr marL="342900" indent="-342900" algn="just">
              <a:lnSpc>
                <a:spcPct val="150000"/>
              </a:lnSpc>
              <a:buFont typeface="Wingdings" panose="05000000000000000000" pitchFamily="2" charset="2"/>
              <a:buChar char="§"/>
              <a:defRPr/>
            </a:pPr>
            <a:r>
              <a:rPr lang="en-US" altLang="en-US" sz="2400" dirty="0">
                <a:latin typeface="Baskerville Old Face" panose="02020602080505020303" pitchFamily="18" charset="0"/>
              </a:rPr>
              <a:t>The strength improves when the aspect ratio is large.</a:t>
            </a:r>
          </a:p>
          <a:p>
            <a:pPr marL="342900" indent="-342900" algn="just">
              <a:lnSpc>
                <a:spcPct val="150000"/>
              </a:lnSpc>
              <a:buFont typeface="Wingdings" panose="05000000000000000000" pitchFamily="2" charset="2"/>
              <a:buChar char="§"/>
              <a:defRPr/>
            </a:pPr>
            <a:r>
              <a:rPr lang="en-US" altLang="en-US" sz="2400" dirty="0">
                <a:latin typeface="Baskerville Old Face" panose="02020602080505020303" pitchFamily="18" charset="0"/>
              </a:rPr>
              <a:t>Typical fiber diameters are from 10 mm to 150 mm. </a:t>
            </a:r>
          </a:p>
          <a:p>
            <a:pPr marL="342900" indent="-342900" algn="just">
              <a:lnSpc>
                <a:spcPct val="150000"/>
              </a:lnSpc>
              <a:buFont typeface="Wingdings" panose="05000000000000000000" pitchFamily="2" charset="2"/>
              <a:buChar char="§"/>
              <a:defRPr/>
            </a:pPr>
            <a:r>
              <a:rPr lang="en-US" altLang="en-US" sz="2400" dirty="0">
                <a:latin typeface="Baskerville Old Face" panose="02020602080505020303" pitchFamily="18" charset="0"/>
              </a:rPr>
              <a:t>Fibers often fracture because of surface imperfections.  Making the diameter small reduces its surface area, which has fewer flaws.</a:t>
            </a:r>
          </a:p>
          <a:p>
            <a:pPr marL="342900" indent="-342900" algn="just">
              <a:lnSpc>
                <a:spcPct val="150000"/>
              </a:lnSpc>
              <a:buFont typeface="Wingdings" panose="05000000000000000000" pitchFamily="2" charset="2"/>
              <a:buChar char="§"/>
              <a:defRPr/>
            </a:pPr>
            <a:r>
              <a:rPr lang="en-US" altLang="en-US" sz="2400" dirty="0">
                <a:latin typeface="Baskerville Old Face" panose="02020602080505020303" pitchFamily="18" charset="0"/>
              </a:rPr>
              <a:t>Long fibers are preferred because the ends of the fiber carry less of the load.  Thus the longer the fiber, the fewer the ends and the higher the load carrying capacity of the fibers.</a:t>
            </a:r>
            <a:endParaRPr lang="en-US" sz="2400" b="1" dirty="0">
              <a:solidFill>
                <a:srgbClr val="FF0000"/>
              </a:solidFill>
              <a:latin typeface="Baskerville Old Face" panose="02020602080505020303" pitchFamily="18" charset="0"/>
            </a:endParaRPr>
          </a:p>
          <a:p>
            <a:pPr>
              <a:lnSpc>
                <a:spcPct val="150000"/>
              </a:lnSpc>
            </a:pPr>
            <a:endParaRPr lang="en-US" dirty="0"/>
          </a:p>
        </p:txBody>
      </p:sp>
    </p:spTree>
    <p:extLst>
      <p:ext uri="{BB962C8B-B14F-4D97-AF65-F5344CB8AC3E}">
        <p14:creationId xmlns:p14="http://schemas.microsoft.com/office/powerpoint/2010/main" val="36949796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1524000"/>
          </a:xfrm>
          <a:noFill/>
          <a:ln>
            <a:noFill/>
          </a:ln>
        </p:spPr>
        <p:txBody>
          <a:bodyPr/>
          <a:lstStyle/>
          <a:p>
            <a:pPr marL="0" indent="0" algn="ctr">
              <a:buNone/>
            </a:pPr>
            <a:r>
              <a:rPr lang="en-US" dirty="0">
                <a:solidFill>
                  <a:srgbClr val="FF0000"/>
                </a:solidFill>
                <a:effectLst/>
                <a:latin typeface="Baskerville Old Face" panose="02020602080505020303" pitchFamily="18" charset="0"/>
              </a:rPr>
              <a:t>Characteristics of Fiber Reinforced Composites</a:t>
            </a:r>
          </a:p>
        </p:txBody>
      </p:sp>
      <p:sp>
        <p:nvSpPr>
          <p:cNvPr id="5" name="Rectangle 5"/>
          <p:cNvSpPr txBox="1">
            <a:spLocks noChangeArrowheads="1"/>
          </p:cNvSpPr>
          <p:nvPr/>
        </p:nvSpPr>
        <p:spPr>
          <a:xfrm>
            <a:off x="251551" y="1988840"/>
            <a:ext cx="2736273" cy="2743200"/>
          </a:xfrm>
          <a:prstGeom prst="rect">
            <a:avLst/>
          </a:prstGeom>
        </p:spPr>
        <p:txBody>
          <a:bodyPr vert="horz" lIns="91440" tIns="45720" rIns="91440" bIns="45720" rtlCol="0">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0" indent="0" algn="ctr">
              <a:lnSpc>
                <a:spcPct val="150000"/>
              </a:lnSpc>
              <a:buNone/>
              <a:defRPr/>
            </a:pPr>
            <a:r>
              <a:rPr lang="en-US" altLang="en-US" sz="2400" dirty="0">
                <a:solidFill>
                  <a:srgbClr val="0000FF"/>
                </a:solidFill>
                <a:latin typeface="Baskerville Old Face" panose="02020602080505020303" pitchFamily="18" charset="0"/>
              </a:rPr>
              <a:t>-As can be seen from this plot, the strength of the composite increases as the fiber length increases (this is a chopped E-glass-epoxy composite)</a:t>
            </a:r>
          </a:p>
        </p:txBody>
      </p:sp>
      <p:pic>
        <p:nvPicPr>
          <p:cNvPr id="6" name="Picture 6" descr="AP - 17-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764" y="1828800"/>
            <a:ext cx="5715000" cy="442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26927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838200"/>
          </a:xfrm>
          <a:noFill/>
          <a:ln>
            <a:noFill/>
          </a:ln>
        </p:spPr>
        <p:txBody>
          <a:bodyPr/>
          <a:lstStyle/>
          <a:p>
            <a:pPr marL="0" indent="0" algn="ctr">
              <a:buNone/>
            </a:pPr>
            <a:r>
              <a:rPr lang="en-US" dirty="0">
                <a:solidFill>
                  <a:srgbClr val="FF0000"/>
                </a:solidFill>
                <a:effectLst/>
                <a:latin typeface="Baskerville Old Face" panose="02020602080505020303" pitchFamily="18" charset="0"/>
              </a:rPr>
              <a:t>Fiber Orientation</a:t>
            </a:r>
          </a:p>
        </p:txBody>
      </p:sp>
      <p:sp>
        <p:nvSpPr>
          <p:cNvPr id="5" name="Rectangle 4"/>
          <p:cNvSpPr txBox="1">
            <a:spLocks noChangeArrowheads="1"/>
          </p:cNvSpPr>
          <p:nvPr/>
        </p:nvSpPr>
        <p:spPr>
          <a:xfrm>
            <a:off x="228600" y="1828800"/>
            <a:ext cx="4191000" cy="42672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0" indent="0" algn="ctr">
              <a:lnSpc>
                <a:spcPct val="150000"/>
              </a:lnSpc>
              <a:buFont typeface="Wingdings" pitchFamily="2" charset="2"/>
              <a:buNone/>
              <a:defRPr/>
            </a:pPr>
            <a:endParaRPr lang="en-US" altLang="en-US" sz="2400" dirty="0">
              <a:solidFill>
                <a:srgbClr val="0000FF"/>
              </a:solidFill>
              <a:latin typeface="Baskerville Old Face" panose="02020602080505020303" pitchFamily="18" charset="0"/>
            </a:endParaRPr>
          </a:p>
          <a:p>
            <a:pPr marL="0" indent="0" algn="ctr">
              <a:lnSpc>
                <a:spcPct val="150000"/>
              </a:lnSpc>
              <a:buFont typeface="Wingdings" pitchFamily="2" charset="2"/>
              <a:buNone/>
              <a:defRPr/>
            </a:pPr>
            <a:r>
              <a:rPr lang="en-US" altLang="en-US" sz="2400" dirty="0">
                <a:solidFill>
                  <a:srgbClr val="0000FF"/>
                </a:solidFill>
                <a:latin typeface="Baskerville Old Face" panose="02020602080505020303" pitchFamily="18" charset="0"/>
              </a:rPr>
              <a:t>-Maximum strength is obtained when long fibers are oriented parallel to the applied load</a:t>
            </a:r>
          </a:p>
          <a:p>
            <a:pPr marL="0" indent="0" algn="ctr">
              <a:lnSpc>
                <a:spcPct val="150000"/>
              </a:lnSpc>
              <a:buFont typeface="Wingdings" pitchFamily="2" charset="2"/>
              <a:buNone/>
              <a:defRPr/>
            </a:pPr>
            <a:r>
              <a:rPr lang="en-US" altLang="en-US" sz="2400" dirty="0">
                <a:solidFill>
                  <a:srgbClr val="0000FF"/>
                </a:solidFill>
                <a:latin typeface="Baskerville Old Face" panose="02020602080505020303" pitchFamily="18" charset="0"/>
              </a:rPr>
              <a:t>-The effect of fiber orientation and strength can be seen in the plot</a:t>
            </a:r>
          </a:p>
        </p:txBody>
      </p:sp>
      <p:pic>
        <p:nvPicPr>
          <p:cNvPr id="6" name="Picture 6" descr="AP - 17-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329170"/>
            <a:ext cx="348932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97637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914400"/>
          </a:xfrm>
          <a:noFill/>
          <a:ln>
            <a:noFill/>
          </a:ln>
        </p:spPr>
        <p:txBody>
          <a:bodyPr/>
          <a:lstStyle/>
          <a:p>
            <a:pPr marL="0" indent="0" algn="ctr">
              <a:buNone/>
            </a:pPr>
            <a:r>
              <a:rPr lang="en-US" dirty="0">
                <a:solidFill>
                  <a:srgbClr val="FF0000"/>
                </a:solidFill>
                <a:effectLst/>
                <a:latin typeface="Baskerville Old Face" panose="02020602080505020303" pitchFamily="18" charset="0"/>
              </a:rPr>
              <a:t>Fiber Orientation</a:t>
            </a:r>
          </a:p>
        </p:txBody>
      </p:sp>
      <p:sp>
        <p:nvSpPr>
          <p:cNvPr id="5" name="Rectangle 4"/>
          <p:cNvSpPr txBox="1">
            <a:spLocks noChangeArrowheads="1"/>
          </p:cNvSpPr>
          <p:nvPr/>
        </p:nvSpPr>
        <p:spPr>
          <a:xfrm>
            <a:off x="27709" y="1524000"/>
            <a:ext cx="3733800" cy="4267200"/>
          </a:xfrm>
          <a:prstGeom prst="rect">
            <a:avLst/>
          </a:prstGeom>
        </p:spPr>
        <p:txBody>
          <a:bodyPr vert="horz" lIns="91440" tIns="45720" rIns="91440" bIns="45720" rtlCol="0">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0" indent="0" algn="ctr">
              <a:lnSpc>
                <a:spcPct val="150000"/>
              </a:lnSpc>
              <a:buFont typeface="Wingdings" pitchFamily="2" charset="2"/>
              <a:buNone/>
              <a:defRPr/>
            </a:pPr>
            <a:r>
              <a:rPr lang="en-US" altLang="en-US" sz="2400" dirty="0">
                <a:solidFill>
                  <a:srgbClr val="0000FF"/>
                </a:solidFill>
                <a:latin typeface="Baskerville Old Face" panose="02020602080505020303" pitchFamily="18" charset="0"/>
              </a:rPr>
              <a:t>-The properties of fiber composites can be tailored to meet different loading requirements</a:t>
            </a:r>
          </a:p>
          <a:p>
            <a:pPr marL="0" indent="0" algn="ctr">
              <a:lnSpc>
                <a:spcPct val="150000"/>
              </a:lnSpc>
              <a:buFont typeface="Wingdings" pitchFamily="2" charset="2"/>
              <a:buNone/>
              <a:defRPr/>
            </a:pPr>
            <a:r>
              <a:rPr lang="en-US" altLang="en-US" sz="2400" dirty="0">
                <a:solidFill>
                  <a:srgbClr val="0000FF"/>
                </a:solidFill>
                <a:latin typeface="Baskerville Old Face" panose="02020602080505020303" pitchFamily="18" charset="0"/>
              </a:rPr>
              <a:t>-By using combinations of different fiber orientation quasi-isotropic materials may be produced </a:t>
            </a:r>
          </a:p>
        </p:txBody>
      </p:sp>
      <p:pic>
        <p:nvPicPr>
          <p:cNvPr id="6" name="Picture 6" descr="AP - 17-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3073" y="1295400"/>
            <a:ext cx="5105400"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3838128" y="5334000"/>
            <a:ext cx="54864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altLang="en-US" dirty="0">
                <a:solidFill>
                  <a:srgbClr val="FF0000"/>
                </a:solidFill>
              </a:rPr>
              <a:t>Figure (a) shows a unidirectional arrangement</a:t>
            </a:r>
          </a:p>
          <a:p>
            <a:pPr>
              <a:spcBef>
                <a:spcPct val="50000"/>
              </a:spcBef>
            </a:pPr>
            <a:r>
              <a:rPr lang="en-US" altLang="en-US" dirty="0">
                <a:solidFill>
                  <a:srgbClr val="FF0000"/>
                </a:solidFill>
              </a:rPr>
              <a:t>Figure (b) shows a quasi-isotropic arrangement</a:t>
            </a:r>
          </a:p>
        </p:txBody>
      </p:sp>
    </p:spTree>
    <p:extLst>
      <p:ext uri="{BB962C8B-B14F-4D97-AF65-F5344CB8AC3E}">
        <p14:creationId xmlns:p14="http://schemas.microsoft.com/office/powerpoint/2010/main" val="3690064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ChangeArrowheads="1"/>
          </p:cNvSpPr>
          <p:nvPr>
            <p:ph type="title"/>
          </p:nvPr>
        </p:nvSpPr>
        <p:spPr>
          <a:xfrm>
            <a:off x="914400" y="274638"/>
            <a:ext cx="7772400" cy="868362"/>
          </a:xfrm>
        </p:spPr>
        <p:txBody>
          <a:bodyPr/>
          <a:lstStyle/>
          <a:p>
            <a:pPr algn="ctr" eaLnBrk="1" hangingPunct="1"/>
            <a:r>
              <a:rPr lang="en-US" sz="3200" b="1">
                <a:solidFill>
                  <a:srgbClr val="FF0000"/>
                </a:solidFill>
                <a:latin typeface="Arial Rounded MT Bold" panose="020F0704030504030204" pitchFamily="34" charset="0"/>
                <a:cs typeface="Tahoma" panose="020B0604030504040204" pitchFamily="34" charset="0"/>
              </a:rPr>
              <a:t>Fibers in PMCs</a:t>
            </a:r>
          </a:p>
        </p:txBody>
      </p:sp>
      <p:sp>
        <p:nvSpPr>
          <p:cNvPr id="61443" name="Rectangle 5"/>
          <p:cNvSpPr>
            <a:spLocks noGrp="1" noChangeArrowheads="1"/>
          </p:cNvSpPr>
          <p:nvPr>
            <p:ph sz="quarter" idx="1"/>
          </p:nvPr>
        </p:nvSpPr>
        <p:spPr>
          <a:xfrm>
            <a:off x="251520" y="1500188"/>
            <a:ext cx="8449568" cy="4572000"/>
          </a:xfrm>
        </p:spPr>
        <p:txBody>
          <a:bodyPr>
            <a:normAutofit fontScale="92500"/>
          </a:bodyPr>
          <a:lstStyle/>
          <a:p>
            <a:pPr algn="just" eaLnBrk="1" hangingPunct="1">
              <a:lnSpc>
                <a:spcPct val="150000"/>
              </a:lnSpc>
            </a:pPr>
            <a:r>
              <a:rPr lang="en-US" dirty="0">
                <a:cs typeface="Times New Roman" panose="02020603050405020304" pitchFamily="18" charset="0"/>
              </a:rPr>
              <a:t>Various forms: discontinuous (chopped), continuous, or woven as a fabric </a:t>
            </a:r>
          </a:p>
          <a:p>
            <a:pPr algn="just" eaLnBrk="1" hangingPunct="1">
              <a:lnSpc>
                <a:spcPct val="150000"/>
              </a:lnSpc>
            </a:pPr>
            <a:r>
              <a:rPr lang="en-US" dirty="0">
                <a:cs typeface="Times New Roman" panose="02020603050405020304" pitchFamily="18" charset="0"/>
              </a:rPr>
              <a:t>Principal fiber materials in FRPs are glass, carbon, and Kevlar  </a:t>
            </a:r>
          </a:p>
          <a:p>
            <a:pPr algn="just" eaLnBrk="1" hangingPunct="1">
              <a:lnSpc>
                <a:spcPct val="150000"/>
              </a:lnSpc>
            </a:pPr>
            <a:r>
              <a:rPr lang="en-US" dirty="0">
                <a:cs typeface="Times New Roman" panose="02020603050405020304" pitchFamily="18" charset="0"/>
              </a:rPr>
              <a:t>Less common fibers include boron, </a:t>
            </a:r>
            <a:r>
              <a:rPr lang="en-US" dirty="0" err="1">
                <a:cs typeface="Times New Roman" panose="02020603050405020304" pitchFamily="18" charset="0"/>
              </a:rPr>
              <a:t>SiC</a:t>
            </a:r>
            <a:r>
              <a:rPr lang="en-US" dirty="0">
                <a:cs typeface="Times New Roman" panose="02020603050405020304" pitchFamily="18" charset="0"/>
              </a:rPr>
              <a:t>, and Al</a:t>
            </a:r>
            <a:r>
              <a:rPr lang="en-US" baseline="-25000" dirty="0">
                <a:cs typeface="Times New Roman" panose="02020603050405020304" pitchFamily="18" charset="0"/>
              </a:rPr>
              <a:t>2</a:t>
            </a:r>
            <a:r>
              <a:rPr lang="en-US" dirty="0">
                <a:cs typeface="Times New Roman" panose="02020603050405020304" pitchFamily="18" charset="0"/>
              </a:rPr>
              <a:t>O</a:t>
            </a:r>
            <a:r>
              <a:rPr lang="en-US" baseline="-25000" dirty="0">
                <a:cs typeface="Times New Roman" panose="02020603050405020304" pitchFamily="18" charset="0"/>
              </a:rPr>
              <a:t>3</a:t>
            </a:r>
            <a:r>
              <a:rPr lang="en-US" dirty="0">
                <a:cs typeface="Times New Roman" panose="02020603050405020304" pitchFamily="18" charset="0"/>
              </a:rPr>
              <a:t>, and steel </a:t>
            </a:r>
          </a:p>
          <a:p>
            <a:pPr algn="just" eaLnBrk="1" hangingPunct="1">
              <a:lnSpc>
                <a:spcPct val="150000"/>
              </a:lnSpc>
            </a:pPr>
            <a:r>
              <a:rPr lang="en-US" dirty="0">
                <a:cs typeface="Times New Roman" panose="02020603050405020304" pitchFamily="18" charset="0"/>
              </a:rPr>
              <a:t>Glass is the most common fiber material in today's FRPs; its use to reinforce plastics dates from around 1920 </a:t>
            </a:r>
          </a:p>
        </p:txBody>
      </p:sp>
    </p:spTree>
    <p:extLst>
      <p:ext uri="{BB962C8B-B14F-4D97-AF65-F5344CB8AC3E}">
        <p14:creationId xmlns:p14="http://schemas.microsoft.com/office/powerpoint/2010/main" val="94019084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838200"/>
          </a:xfrm>
          <a:noFill/>
          <a:ln>
            <a:noFill/>
          </a:ln>
        </p:spPr>
        <p:txBody>
          <a:bodyPr/>
          <a:lstStyle/>
          <a:p>
            <a:pPr marL="0" indent="0" algn="ctr">
              <a:buNone/>
            </a:pPr>
            <a:r>
              <a:rPr lang="en-US" dirty="0">
                <a:solidFill>
                  <a:srgbClr val="FF0000"/>
                </a:solidFill>
                <a:effectLst/>
                <a:latin typeface="Baskerville Old Face" panose="02020602080505020303" pitchFamily="18" charset="0"/>
              </a:rPr>
              <a:t>Glass Fibers</a:t>
            </a:r>
          </a:p>
        </p:txBody>
      </p:sp>
      <p:sp>
        <p:nvSpPr>
          <p:cNvPr id="3" name="Content Placeholder 2"/>
          <p:cNvSpPr>
            <a:spLocks noGrp="1"/>
          </p:cNvSpPr>
          <p:nvPr>
            <p:ph sz="quarter" idx="4294967295"/>
          </p:nvPr>
        </p:nvSpPr>
        <p:spPr>
          <a:xfrm>
            <a:off x="107504" y="836712"/>
            <a:ext cx="8884096" cy="4953000"/>
          </a:xfrm>
          <a:prstGeom prst="rect">
            <a:avLst/>
          </a:prstGeom>
          <a:ln>
            <a:noFill/>
          </a:ln>
        </p:spPr>
        <p:txBody>
          <a:bodyPr>
            <a:noAutofit/>
          </a:bodyPr>
          <a:lstStyle/>
          <a:p>
            <a:pPr marL="0" indent="0" algn="ctr">
              <a:lnSpc>
                <a:spcPct val="150000"/>
              </a:lnSpc>
              <a:spcBef>
                <a:spcPts val="0"/>
              </a:spcBef>
              <a:buNone/>
              <a:defRPr/>
            </a:pPr>
            <a:r>
              <a:rPr lang="en-US" altLang="en-US" sz="2400" dirty="0">
                <a:latin typeface="Times New Roman" panose="02020603050405020304" pitchFamily="18" charset="0"/>
                <a:cs typeface="Times New Roman" panose="02020603050405020304" pitchFamily="18" charset="0"/>
              </a:rPr>
              <a:t>-Due to the relatively inexpensive cost, glass fibers are the most commonly used reinforcement</a:t>
            </a:r>
          </a:p>
          <a:p>
            <a:pPr marL="0" indent="0" algn="ctr">
              <a:lnSpc>
                <a:spcPct val="150000"/>
              </a:lnSpc>
              <a:spcBef>
                <a:spcPts val="0"/>
              </a:spcBef>
              <a:buNone/>
              <a:defRPr/>
            </a:pPr>
            <a:r>
              <a:rPr lang="en-US" altLang="en-US" sz="2400" dirty="0">
                <a:latin typeface="Times New Roman" panose="02020603050405020304" pitchFamily="18" charset="0"/>
                <a:cs typeface="Times New Roman" panose="02020603050405020304" pitchFamily="18" charset="0"/>
              </a:rPr>
              <a:t>-There are a variety of types of glass, they are all compounds of silica with a variety of metallic oxides</a:t>
            </a:r>
          </a:p>
          <a:p>
            <a:pPr marL="0" indent="0" algn="ctr">
              <a:lnSpc>
                <a:spcPct val="150000"/>
              </a:lnSpc>
              <a:spcBef>
                <a:spcPts val="0"/>
              </a:spcBef>
              <a:buNone/>
              <a:defRPr/>
            </a:pPr>
            <a:endParaRPr lang="en-US" altLang="en-US" sz="2400" dirty="0">
              <a:latin typeface="Times New Roman" panose="02020603050405020304" pitchFamily="18" charset="0"/>
              <a:cs typeface="Times New Roman" panose="02020603050405020304" pitchFamily="18" charset="0"/>
            </a:endParaRPr>
          </a:p>
          <a:p>
            <a:pPr marL="0" indent="0" algn="ctr">
              <a:lnSpc>
                <a:spcPct val="150000"/>
              </a:lnSpc>
              <a:spcBef>
                <a:spcPts val="0"/>
              </a:spcBef>
              <a:buNone/>
              <a:defRPr/>
            </a:pPr>
            <a:endParaRPr lang="en-US" altLang="en-US" sz="2400" dirty="0">
              <a:latin typeface="Times New Roman" panose="02020603050405020304" pitchFamily="18" charset="0"/>
              <a:cs typeface="Times New Roman" panose="02020603050405020304" pitchFamily="18" charset="0"/>
            </a:endParaRPr>
          </a:p>
          <a:p>
            <a:pPr marL="0" indent="0" algn="ctr">
              <a:lnSpc>
                <a:spcPct val="150000"/>
              </a:lnSpc>
              <a:spcBef>
                <a:spcPts val="0"/>
              </a:spcBef>
              <a:buNone/>
              <a:defRPr/>
            </a:pPr>
            <a:endParaRPr lang="en-US" altLang="en-US" sz="2400" dirty="0">
              <a:latin typeface="Times New Roman" panose="02020603050405020304" pitchFamily="18" charset="0"/>
              <a:cs typeface="Times New Roman" panose="02020603050405020304" pitchFamily="18" charset="0"/>
            </a:endParaRPr>
          </a:p>
          <a:p>
            <a:pPr marL="0" indent="0" algn="ctr">
              <a:lnSpc>
                <a:spcPct val="150000"/>
              </a:lnSpc>
              <a:spcBef>
                <a:spcPts val="0"/>
              </a:spcBef>
              <a:buNone/>
              <a:defRPr/>
            </a:pPr>
            <a:endParaRPr lang="en-US" altLang="en-US" sz="2400" dirty="0">
              <a:latin typeface="Times New Roman" panose="02020603050405020304" pitchFamily="18" charset="0"/>
              <a:cs typeface="Times New Roman" panose="02020603050405020304" pitchFamily="18" charset="0"/>
            </a:endParaRPr>
          </a:p>
          <a:p>
            <a:pPr marL="0" indent="0" algn="ctr">
              <a:lnSpc>
                <a:spcPct val="150000"/>
              </a:lnSpc>
              <a:spcBef>
                <a:spcPts val="0"/>
              </a:spcBef>
              <a:buNone/>
              <a:defRPr/>
            </a:pPr>
            <a:endParaRPr lang="en-US" altLang="en-US" sz="2400" dirty="0">
              <a:latin typeface="Times New Roman" panose="02020603050405020304" pitchFamily="18" charset="0"/>
              <a:cs typeface="Times New Roman" panose="02020603050405020304" pitchFamily="18" charset="0"/>
            </a:endParaRPr>
          </a:p>
          <a:p>
            <a:pPr marL="0" indent="0" algn="ctr">
              <a:lnSpc>
                <a:spcPct val="150000"/>
              </a:lnSpc>
              <a:spcBef>
                <a:spcPts val="0"/>
              </a:spcBef>
              <a:buNone/>
              <a:defRPr/>
            </a:pPr>
            <a:r>
              <a:rPr lang="en-US" altLang="en-US" sz="2400" dirty="0">
                <a:latin typeface="Times New Roman" panose="02020603050405020304" pitchFamily="18" charset="0"/>
                <a:cs typeface="Times New Roman" panose="02020603050405020304" pitchFamily="18" charset="0"/>
              </a:rPr>
              <a:t>-The most commonly used glass is E-glass, this is the most popular because of it’s cost</a:t>
            </a:r>
          </a:p>
          <a:p>
            <a:pPr marL="0" indent="0" algn="ctr">
              <a:lnSpc>
                <a:spcPct val="150000"/>
              </a:lnSpc>
              <a:spcBef>
                <a:spcPts val="0"/>
              </a:spcBef>
              <a:buNone/>
              <a:defRPr/>
            </a:pPr>
            <a:endParaRPr lang="en-US" altLang="en-US" sz="2400" dirty="0">
              <a:latin typeface="Times New Roman" panose="02020603050405020304" pitchFamily="18" charset="0"/>
              <a:cs typeface="Times New Roman" panose="02020603050405020304" pitchFamily="18" charset="0"/>
            </a:endParaRPr>
          </a:p>
          <a:p>
            <a:pPr marL="0" indent="0" algn="ctr">
              <a:lnSpc>
                <a:spcPct val="150000"/>
              </a:lnSpc>
              <a:spcBef>
                <a:spcPts val="0"/>
              </a:spcBef>
              <a:buNone/>
              <a:defRPr/>
            </a:pPr>
            <a:endParaRPr lang="en-US" altLang="en-US" sz="2400" dirty="0">
              <a:latin typeface="Times New Roman" panose="02020603050405020304" pitchFamily="18" charset="0"/>
              <a:cs typeface="Times New Roman" panose="02020603050405020304" pitchFamily="18" charset="0"/>
            </a:endParaRPr>
          </a:p>
          <a:p>
            <a:pPr algn="just">
              <a:lnSpc>
                <a:spcPct val="150000"/>
              </a:lnSpc>
              <a:spcBef>
                <a:spcPts val="0"/>
              </a:spcBef>
              <a:buClr>
                <a:schemeClr val="tx2">
                  <a:lumMod val="60000"/>
                  <a:lumOff val="40000"/>
                </a:schemeClr>
              </a:buClr>
              <a:buFont typeface="Wingdings" panose="05000000000000000000" pitchFamily="2" charset="2"/>
              <a:buChar char="§"/>
            </a:pPr>
            <a:endParaRPr lang="en-US" sz="2400" b="1" dirty="0">
              <a:solidFill>
                <a:srgbClr val="FF0000"/>
              </a:solidFill>
              <a:latin typeface="Times New Roman" panose="02020603050405020304" pitchFamily="18" charset="0"/>
              <a:cs typeface="Times New Roman" panose="02020603050405020304" pitchFamily="18" charset="0"/>
            </a:endParaRPr>
          </a:p>
          <a:p>
            <a:pPr>
              <a:lnSpc>
                <a:spcPct val="150000"/>
              </a:lnSpc>
              <a:spcBef>
                <a:spcPts val="0"/>
              </a:spcBef>
            </a:pPr>
            <a:endParaRPr lang="en-US" sz="2400" dirty="0">
              <a:latin typeface="Times New Roman" panose="02020603050405020304" pitchFamily="18" charset="0"/>
              <a:cs typeface="Times New Roman" panose="02020603050405020304" pitchFamily="18" charset="0"/>
            </a:endParaRPr>
          </a:p>
        </p:txBody>
      </p:sp>
      <p:graphicFrame>
        <p:nvGraphicFramePr>
          <p:cNvPr id="4" name="Group 47"/>
          <p:cNvGraphicFramePr>
            <a:graphicFrameLocks noGrp="1"/>
          </p:cNvGraphicFramePr>
          <p:nvPr/>
        </p:nvGraphicFramePr>
        <p:xfrm>
          <a:off x="2379712" y="3068960"/>
          <a:ext cx="4424536" cy="2792412"/>
        </p:xfrm>
        <a:graphic>
          <a:graphicData uri="http://schemas.openxmlformats.org/drawingml/2006/table">
            <a:tbl>
              <a:tblPr/>
              <a:tblGrid>
                <a:gridCol w="1630887">
                  <a:extLst>
                    <a:ext uri="{9D8B030D-6E8A-4147-A177-3AD203B41FA5}">
                      <a16:colId xmlns:a16="http://schemas.microsoft.com/office/drawing/2014/main" val="20000"/>
                    </a:ext>
                  </a:extLst>
                </a:gridCol>
                <a:gridCol w="2793649">
                  <a:extLst>
                    <a:ext uri="{9D8B030D-6E8A-4147-A177-3AD203B41FA5}">
                      <a16:colId xmlns:a16="http://schemas.microsoft.com/office/drawing/2014/main" val="20001"/>
                    </a:ext>
                  </a:extLst>
                </a:gridCol>
              </a:tblGrid>
              <a:tr h="396330">
                <a:tc>
                  <a:txBody>
                    <a:bodyPr/>
                    <a:lstStyle>
                      <a:lvl1pPr>
                        <a:spcBef>
                          <a:spcPct val="20000"/>
                        </a:spcBef>
                        <a:buClr>
                          <a:schemeClr val="tx2"/>
                        </a:buClr>
                        <a:buSzPct val="115000"/>
                        <a:buFont typeface="Wingdings" pitchFamily="2" charset="2"/>
                        <a:defRPr sz="2800">
                          <a:solidFill>
                            <a:schemeClr val="tx1"/>
                          </a:solidFill>
                          <a:effectLst>
                            <a:outerShdw blurRad="38100" dist="38100" dir="2700000" algn="tl">
                              <a:srgbClr val="C0C0C0"/>
                            </a:outerShdw>
                          </a:effectLst>
                          <a:latin typeface="Arial" charset="0"/>
                        </a:defRPr>
                      </a:lvl1pPr>
                      <a:lvl2pPr>
                        <a:spcBef>
                          <a:spcPct val="20000"/>
                        </a:spcBef>
                        <a:buFont typeface="Wingdings" pitchFamily="2" charset="2"/>
                        <a:defRPr sz="2400">
                          <a:solidFill>
                            <a:schemeClr val="tx1"/>
                          </a:solidFill>
                          <a:effectLst>
                            <a:outerShdw blurRad="38100" dist="38100" dir="2700000" algn="tl">
                              <a:srgbClr val="C0C0C0"/>
                            </a:outerShdw>
                          </a:effectLst>
                          <a:latin typeface="Arial" charset="0"/>
                        </a:defRPr>
                      </a:lvl2pPr>
                      <a:lvl3pPr>
                        <a:spcBef>
                          <a:spcPct val="20000"/>
                        </a:spcBef>
                        <a:buClr>
                          <a:schemeClr val="tx2"/>
                        </a:buClr>
                        <a:buSzPct val="115000"/>
                        <a:buFont typeface="Wingdings" pitchFamily="2" charset="2"/>
                        <a:defRPr sz="2000">
                          <a:solidFill>
                            <a:schemeClr val="tx1"/>
                          </a:solidFill>
                          <a:effectLst>
                            <a:outerShdw blurRad="38100" dist="38100" dir="2700000" algn="tl">
                              <a:srgbClr val="C0C0C0"/>
                            </a:outerShdw>
                          </a:effectLst>
                          <a:latin typeface="Arial" charset="0"/>
                        </a:defRPr>
                      </a:lvl3pPr>
                      <a:lvl4pPr>
                        <a:spcBef>
                          <a:spcPct val="20000"/>
                        </a:spcBef>
                        <a:buFont typeface="Wingdings" pitchFamily="2" charset="2"/>
                        <a:defRPr>
                          <a:solidFill>
                            <a:schemeClr val="tx1"/>
                          </a:solidFill>
                          <a:effectLst>
                            <a:outerShdw blurRad="38100" dist="38100" dir="2700000" algn="tl">
                              <a:srgbClr val="C0C0C0"/>
                            </a:outerShdw>
                          </a:effectLst>
                          <a:latin typeface="Arial" charset="0"/>
                        </a:defRPr>
                      </a:lvl4pPr>
                      <a:lvl5pPr>
                        <a:spcBef>
                          <a:spcPct val="20000"/>
                        </a:spcBef>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5pPr>
                      <a:lvl6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6pPr>
                      <a:lvl7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7pPr>
                      <a:lvl8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8pPr>
                      <a:lvl9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0000"/>
                          </a:solidFill>
                          <a:effectLst/>
                          <a:latin typeface="Baskerville Old Face" panose="02020602080505020303" pitchFamily="18" charset="0"/>
                          <a:cs typeface="Arial" charset="0"/>
                        </a:rPr>
                        <a:t>Designation:</a:t>
                      </a:r>
                      <a:endParaRPr kumimoji="0" lang="en-US" altLang="en-US" sz="1800" b="0" i="0" u="none" strike="noStrike" cap="none" normalizeH="0" baseline="0" dirty="0">
                        <a:ln>
                          <a:noFill/>
                        </a:ln>
                        <a:solidFill>
                          <a:srgbClr val="FF0000"/>
                        </a:solidFill>
                        <a:effectLst/>
                        <a:latin typeface="Baskerville Old Face" panose="02020602080505020303" pitchFamily="18" charset="0"/>
                      </a:endParaRPr>
                    </a:p>
                  </a:txBody>
                  <a:tcPr marT="45730" marB="45730"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15000"/>
                        <a:buFont typeface="Wingdings" pitchFamily="2" charset="2"/>
                        <a:defRPr sz="2800">
                          <a:solidFill>
                            <a:schemeClr val="tx1"/>
                          </a:solidFill>
                          <a:effectLst>
                            <a:outerShdw blurRad="38100" dist="38100" dir="2700000" algn="tl">
                              <a:srgbClr val="C0C0C0"/>
                            </a:outerShdw>
                          </a:effectLst>
                          <a:latin typeface="Arial" charset="0"/>
                        </a:defRPr>
                      </a:lvl1pPr>
                      <a:lvl2pPr>
                        <a:spcBef>
                          <a:spcPct val="20000"/>
                        </a:spcBef>
                        <a:buFont typeface="Wingdings" pitchFamily="2" charset="2"/>
                        <a:defRPr sz="2400">
                          <a:solidFill>
                            <a:schemeClr val="tx1"/>
                          </a:solidFill>
                          <a:effectLst>
                            <a:outerShdw blurRad="38100" dist="38100" dir="2700000" algn="tl">
                              <a:srgbClr val="C0C0C0"/>
                            </a:outerShdw>
                          </a:effectLst>
                          <a:latin typeface="Arial" charset="0"/>
                        </a:defRPr>
                      </a:lvl2pPr>
                      <a:lvl3pPr>
                        <a:spcBef>
                          <a:spcPct val="20000"/>
                        </a:spcBef>
                        <a:buClr>
                          <a:schemeClr val="tx2"/>
                        </a:buClr>
                        <a:buSzPct val="115000"/>
                        <a:buFont typeface="Wingdings" pitchFamily="2" charset="2"/>
                        <a:defRPr sz="2000">
                          <a:solidFill>
                            <a:schemeClr val="tx1"/>
                          </a:solidFill>
                          <a:effectLst>
                            <a:outerShdw blurRad="38100" dist="38100" dir="2700000" algn="tl">
                              <a:srgbClr val="C0C0C0"/>
                            </a:outerShdw>
                          </a:effectLst>
                          <a:latin typeface="Arial" charset="0"/>
                        </a:defRPr>
                      </a:lvl3pPr>
                      <a:lvl4pPr>
                        <a:spcBef>
                          <a:spcPct val="20000"/>
                        </a:spcBef>
                        <a:buFont typeface="Wingdings" pitchFamily="2" charset="2"/>
                        <a:defRPr>
                          <a:solidFill>
                            <a:schemeClr val="tx1"/>
                          </a:solidFill>
                          <a:effectLst>
                            <a:outerShdw blurRad="38100" dist="38100" dir="2700000" algn="tl">
                              <a:srgbClr val="C0C0C0"/>
                            </a:outerShdw>
                          </a:effectLst>
                          <a:latin typeface="Arial" charset="0"/>
                        </a:defRPr>
                      </a:lvl4pPr>
                      <a:lvl5pPr>
                        <a:spcBef>
                          <a:spcPct val="20000"/>
                        </a:spcBef>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5pPr>
                      <a:lvl6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6pPr>
                      <a:lvl7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7pPr>
                      <a:lvl8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8pPr>
                      <a:lvl9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0000"/>
                          </a:solidFill>
                          <a:effectLst/>
                          <a:latin typeface="Baskerville Old Face" panose="02020602080505020303" pitchFamily="18" charset="0"/>
                          <a:cs typeface="Arial" charset="0"/>
                        </a:rPr>
                        <a:t>Property or Characteristic:</a:t>
                      </a:r>
                      <a:endParaRPr kumimoji="0" lang="en-US" altLang="en-US" sz="1800" b="0" i="0" u="none" strike="noStrike" cap="none" normalizeH="0" baseline="0" dirty="0">
                        <a:ln>
                          <a:noFill/>
                        </a:ln>
                        <a:solidFill>
                          <a:srgbClr val="FF0000"/>
                        </a:solidFill>
                        <a:effectLst/>
                        <a:latin typeface="Baskerville Old Face" panose="02020602080505020303" pitchFamily="18" charset="0"/>
                      </a:endParaRPr>
                    </a:p>
                  </a:txBody>
                  <a:tcPr marT="45730" marB="45730"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30">
                <a:tc>
                  <a:txBody>
                    <a:bodyPr/>
                    <a:lstStyle>
                      <a:lvl1pPr>
                        <a:spcBef>
                          <a:spcPct val="20000"/>
                        </a:spcBef>
                        <a:buClr>
                          <a:schemeClr val="tx2"/>
                        </a:buClr>
                        <a:buSzPct val="115000"/>
                        <a:buFont typeface="Wingdings" pitchFamily="2" charset="2"/>
                        <a:defRPr sz="2800">
                          <a:solidFill>
                            <a:schemeClr val="tx1"/>
                          </a:solidFill>
                          <a:effectLst>
                            <a:outerShdw blurRad="38100" dist="38100" dir="2700000" algn="tl">
                              <a:srgbClr val="C0C0C0"/>
                            </a:outerShdw>
                          </a:effectLst>
                          <a:latin typeface="Arial" charset="0"/>
                        </a:defRPr>
                      </a:lvl1pPr>
                      <a:lvl2pPr>
                        <a:spcBef>
                          <a:spcPct val="20000"/>
                        </a:spcBef>
                        <a:buFont typeface="Wingdings" pitchFamily="2" charset="2"/>
                        <a:defRPr sz="2400">
                          <a:solidFill>
                            <a:schemeClr val="tx1"/>
                          </a:solidFill>
                          <a:effectLst>
                            <a:outerShdw blurRad="38100" dist="38100" dir="2700000" algn="tl">
                              <a:srgbClr val="C0C0C0"/>
                            </a:outerShdw>
                          </a:effectLst>
                          <a:latin typeface="Arial" charset="0"/>
                        </a:defRPr>
                      </a:lvl2pPr>
                      <a:lvl3pPr>
                        <a:spcBef>
                          <a:spcPct val="20000"/>
                        </a:spcBef>
                        <a:buClr>
                          <a:schemeClr val="tx2"/>
                        </a:buClr>
                        <a:buSzPct val="115000"/>
                        <a:buFont typeface="Wingdings" pitchFamily="2" charset="2"/>
                        <a:defRPr sz="2000">
                          <a:solidFill>
                            <a:schemeClr val="tx1"/>
                          </a:solidFill>
                          <a:effectLst>
                            <a:outerShdw blurRad="38100" dist="38100" dir="2700000" algn="tl">
                              <a:srgbClr val="C0C0C0"/>
                            </a:outerShdw>
                          </a:effectLst>
                          <a:latin typeface="Arial" charset="0"/>
                        </a:defRPr>
                      </a:lvl3pPr>
                      <a:lvl4pPr>
                        <a:spcBef>
                          <a:spcPct val="20000"/>
                        </a:spcBef>
                        <a:buFont typeface="Wingdings" pitchFamily="2" charset="2"/>
                        <a:defRPr>
                          <a:solidFill>
                            <a:schemeClr val="tx1"/>
                          </a:solidFill>
                          <a:effectLst>
                            <a:outerShdw blurRad="38100" dist="38100" dir="2700000" algn="tl">
                              <a:srgbClr val="C0C0C0"/>
                            </a:outerShdw>
                          </a:effectLst>
                          <a:latin typeface="Arial" charset="0"/>
                        </a:defRPr>
                      </a:lvl4pPr>
                      <a:lvl5pPr>
                        <a:spcBef>
                          <a:spcPct val="20000"/>
                        </a:spcBef>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5pPr>
                      <a:lvl6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6pPr>
                      <a:lvl7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7pPr>
                      <a:lvl8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8pPr>
                      <a:lvl9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FF"/>
                          </a:solidFill>
                          <a:effectLst/>
                          <a:latin typeface="Baskerville Old Face" panose="02020602080505020303" pitchFamily="18" charset="0"/>
                          <a:cs typeface="Arial" charset="0"/>
                        </a:rPr>
                        <a:t>E, electrical</a:t>
                      </a:r>
                      <a:endParaRPr kumimoji="0" lang="en-US" altLang="en-US" sz="1800" b="0" i="0" u="none" strike="noStrike" cap="none" normalizeH="0" baseline="0" dirty="0">
                        <a:ln>
                          <a:noFill/>
                        </a:ln>
                        <a:solidFill>
                          <a:srgbClr val="0000FF"/>
                        </a:solidFill>
                        <a:effectLst/>
                        <a:latin typeface="Baskerville Old Face" panose="02020602080505020303" pitchFamily="18" charset="0"/>
                      </a:endParaRPr>
                    </a:p>
                  </a:txBody>
                  <a:tcPr marT="45730" marB="45730" anchor="b" horzOverflow="overflow">
                    <a:lnL cap="flat">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tx2"/>
                        </a:buClr>
                        <a:buSzPct val="115000"/>
                        <a:buFont typeface="Wingdings" pitchFamily="2" charset="2"/>
                        <a:defRPr sz="2800">
                          <a:solidFill>
                            <a:schemeClr val="tx1"/>
                          </a:solidFill>
                          <a:effectLst>
                            <a:outerShdw blurRad="38100" dist="38100" dir="2700000" algn="tl">
                              <a:srgbClr val="C0C0C0"/>
                            </a:outerShdw>
                          </a:effectLst>
                          <a:latin typeface="Arial" charset="0"/>
                        </a:defRPr>
                      </a:lvl1pPr>
                      <a:lvl2pPr>
                        <a:spcBef>
                          <a:spcPct val="20000"/>
                        </a:spcBef>
                        <a:buFont typeface="Wingdings" pitchFamily="2" charset="2"/>
                        <a:defRPr sz="2400">
                          <a:solidFill>
                            <a:schemeClr val="tx1"/>
                          </a:solidFill>
                          <a:effectLst>
                            <a:outerShdw blurRad="38100" dist="38100" dir="2700000" algn="tl">
                              <a:srgbClr val="C0C0C0"/>
                            </a:outerShdw>
                          </a:effectLst>
                          <a:latin typeface="Arial" charset="0"/>
                        </a:defRPr>
                      </a:lvl2pPr>
                      <a:lvl3pPr>
                        <a:spcBef>
                          <a:spcPct val="20000"/>
                        </a:spcBef>
                        <a:buClr>
                          <a:schemeClr val="tx2"/>
                        </a:buClr>
                        <a:buSzPct val="115000"/>
                        <a:buFont typeface="Wingdings" pitchFamily="2" charset="2"/>
                        <a:defRPr sz="2000">
                          <a:solidFill>
                            <a:schemeClr val="tx1"/>
                          </a:solidFill>
                          <a:effectLst>
                            <a:outerShdw blurRad="38100" dist="38100" dir="2700000" algn="tl">
                              <a:srgbClr val="C0C0C0"/>
                            </a:outerShdw>
                          </a:effectLst>
                          <a:latin typeface="Arial" charset="0"/>
                        </a:defRPr>
                      </a:lvl3pPr>
                      <a:lvl4pPr>
                        <a:spcBef>
                          <a:spcPct val="20000"/>
                        </a:spcBef>
                        <a:buFont typeface="Wingdings" pitchFamily="2" charset="2"/>
                        <a:defRPr>
                          <a:solidFill>
                            <a:schemeClr val="tx1"/>
                          </a:solidFill>
                          <a:effectLst>
                            <a:outerShdw blurRad="38100" dist="38100" dir="2700000" algn="tl">
                              <a:srgbClr val="C0C0C0"/>
                            </a:outerShdw>
                          </a:effectLst>
                          <a:latin typeface="Arial" charset="0"/>
                        </a:defRPr>
                      </a:lvl4pPr>
                      <a:lvl5pPr>
                        <a:spcBef>
                          <a:spcPct val="20000"/>
                        </a:spcBef>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5pPr>
                      <a:lvl6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6pPr>
                      <a:lvl7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7pPr>
                      <a:lvl8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8pPr>
                      <a:lvl9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FF"/>
                          </a:solidFill>
                          <a:effectLst/>
                          <a:latin typeface="Baskerville Old Face" panose="02020602080505020303" pitchFamily="18" charset="0"/>
                          <a:cs typeface="Arial" charset="0"/>
                        </a:rPr>
                        <a:t>low electrical conductivity</a:t>
                      </a:r>
                      <a:endParaRPr kumimoji="0" lang="en-US" altLang="en-US" sz="1800" b="0" i="0" u="none" strike="noStrike" cap="none" normalizeH="0" baseline="0" dirty="0">
                        <a:ln>
                          <a:noFill/>
                        </a:ln>
                        <a:solidFill>
                          <a:srgbClr val="0000FF"/>
                        </a:solidFill>
                        <a:effectLst/>
                        <a:latin typeface="Baskerville Old Face" panose="02020602080505020303" pitchFamily="18" charset="0"/>
                      </a:endParaRPr>
                    </a:p>
                  </a:txBody>
                  <a:tcPr marT="45730" marB="45730" anchor="b" horzOverflow="overflow">
                    <a:lnL>
                      <a:noFill/>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96330">
                <a:tc>
                  <a:txBody>
                    <a:bodyPr/>
                    <a:lstStyle>
                      <a:lvl1pPr>
                        <a:spcBef>
                          <a:spcPct val="20000"/>
                        </a:spcBef>
                        <a:buClr>
                          <a:schemeClr val="tx2"/>
                        </a:buClr>
                        <a:buSzPct val="115000"/>
                        <a:buFont typeface="Wingdings" pitchFamily="2" charset="2"/>
                        <a:defRPr sz="2800">
                          <a:solidFill>
                            <a:schemeClr val="tx1"/>
                          </a:solidFill>
                          <a:effectLst>
                            <a:outerShdw blurRad="38100" dist="38100" dir="2700000" algn="tl">
                              <a:srgbClr val="C0C0C0"/>
                            </a:outerShdw>
                          </a:effectLst>
                          <a:latin typeface="Arial" charset="0"/>
                        </a:defRPr>
                      </a:lvl1pPr>
                      <a:lvl2pPr>
                        <a:spcBef>
                          <a:spcPct val="20000"/>
                        </a:spcBef>
                        <a:buFont typeface="Wingdings" pitchFamily="2" charset="2"/>
                        <a:defRPr sz="2400">
                          <a:solidFill>
                            <a:schemeClr val="tx1"/>
                          </a:solidFill>
                          <a:effectLst>
                            <a:outerShdw blurRad="38100" dist="38100" dir="2700000" algn="tl">
                              <a:srgbClr val="C0C0C0"/>
                            </a:outerShdw>
                          </a:effectLst>
                          <a:latin typeface="Arial" charset="0"/>
                        </a:defRPr>
                      </a:lvl2pPr>
                      <a:lvl3pPr>
                        <a:spcBef>
                          <a:spcPct val="20000"/>
                        </a:spcBef>
                        <a:buClr>
                          <a:schemeClr val="tx2"/>
                        </a:buClr>
                        <a:buSzPct val="115000"/>
                        <a:buFont typeface="Wingdings" pitchFamily="2" charset="2"/>
                        <a:defRPr sz="2000">
                          <a:solidFill>
                            <a:schemeClr val="tx1"/>
                          </a:solidFill>
                          <a:effectLst>
                            <a:outerShdw blurRad="38100" dist="38100" dir="2700000" algn="tl">
                              <a:srgbClr val="C0C0C0"/>
                            </a:outerShdw>
                          </a:effectLst>
                          <a:latin typeface="Arial" charset="0"/>
                        </a:defRPr>
                      </a:lvl3pPr>
                      <a:lvl4pPr>
                        <a:spcBef>
                          <a:spcPct val="20000"/>
                        </a:spcBef>
                        <a:buFont typeface="Wingdings" pitchFamily="2" charset="2"/>
                        <a:defRPr>
                          <a:solidFill>
                            <a:schemeClr val="tx1"/>
                          </a:solidFill>
                          <a:effectLst>
                            <a:outerShdw blurRad="38100" dist="38100" dir="2700000" algn="tl">
                              <a:srgbClr val="C0C0C0"/>
                            </a:outerShdw>
                          </a:effectLst>
                          <a:latin typeface="Arial" charset="0"/>
                        </a:defRPr>
                      </a:lvl4pPr>
                      <a:lvl5pPr>
                        <a:spcBef>
                          <a:spcPct val="20000"/>
                        </a:spcBef>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5pPr>
                      <a:lvl6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6pPr>
                      <a:lvl7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7pPr>
                      <a:lvl8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8pPr>
                      <a:lvl9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6600"/>
                          </a:solidFill>
                          <a:effectLst/>
                          <a:latin typeface="Baskerville Old Face" panose="02020602080505020303" pitchFamily="18" charset="0"/>
                          <a:cs typeface="Arial" charset="0"/>
                        </a:rPr>
                        <a:t>S, strength</a:t>
                      </a:r>
                      <a:endParaRPr kumimoji="0" lang="en-US" altLang="en-US" sz="1800" b="0" i="0" u="none" strike="noStrike" cap="none" normalizeH="0" baseline="0" dirty="0">
                        <a:ln>
                          <a:noFill/>
                        </a:ln>
                        <a:solidFill>
                          <a:srgbClr val="006600"/>
                        </a:solidFill>
                        <a:effectLst/>
                        <a:latin typeface="Baskerville Old Face" panose="02020602080505020303" pitchFamily="18" charset="0"/>
                      </a:endParaRPr>
                    </a:p>
                  </a:txBody>
                  <a:tcPr marT="45730" marB="45730" anchor="b" horzOverflow="overflow">
                    <a:lnL cap="flat">
                      <a:noFill/>
                    </a:lnL>
                    <a:lnR>
                      <a:noFill/>
                    </a:lnR>
                    <a:lnT>
                      <a:noFill/>
                    </a:lnT>
                    <a:lnB>
                      <a:noFill/>
                    </a:lnB>
                    <a:lnTlToBr>
                      <a:noFill/>
                    </a:lnTlToBr>
                    <a:lnBlToTr>
                      <a:noFill/>
                    </a:lnBlToTr>
                    <a:noFill/>
                  </a:tcPr>
                </a:tc>
                <a:tc>
                  <a:txBody>
                    <a:bodyPr/>
                    <a:lstStyle>
                      <a:lvl1pPr>
                        <a:spcBef>
                          <a:spcPct val="20000"/>
                        </a:spcBef>
                        <a:buClr>
                          <a:schemeClr val="tx2"/>
                        </a:buClr>
                        <a:buSzPct val="115000"/>
                        <a:buFont typeface="Wingdings" pitchFamily="2" charset="2"/>
                        <a:defRPr sz="2800">
                          <a:solidFill>
                            <a:schemeClr val="tx1"/>
                          </a:solidFill>
                          <a:effectLst>
                            <a:outerShdw blurRad="38100" dist="38100" dir="2700000" algn="tl">
                              <a:srgbClr val="C0C0C0"/>
                            </a:outerShdw>
                          </a:effectLst>
                          <a:latin typeface="Arial" charset="0"/>
                        </a:defRPr>
                      </a:lvl1pPr>
                      <a:lvl2pPr>
                        <a:spcBef>
                          <a:spcPct val="20000"/>
                        </a:spcBef>
                        <a:buFont typeface="Wingdings" pitchFamily="2" charset="2"/>
                        <a:defRPr sz="2400">
                          <a:solidFill>
                            <a:schemeClr val="tx1"/>
                          </a:solidFill>
                          <a:effectLst>
                            <a:outerShdw blurRad="38100" dist="38100" dir="2700000" algn="tl">
                              <a:srgbClr val="C0C0C0"/>
                            </a:outerShdw>
                          </a:effectLst>
                          <a:latin typeface="Arial" charset="0"/>
                        </a:defRPr>
                      </a:lvl2pPr>
                      <a:lvl3pPr>
                        <a:spcBef>
                          <a:spcPct val="20000"/>
                        </a:spcBef>
                        <a:buClr>
                          <a:schemeClr val="tx2"/>
                        </a:buClr>
                        <a:buSzPct val="115000"/>
                        <a:buFont typeface="Wingdings" pitchFamily="2" charset="2"/>
                        <a:defRPr sz="2000">
                          <a:solidFill>
                            <a:schemeClr val="tx1"/>
                          </a:solidFill>
                          <a:effectLst>
                            <a:outerShdw blurRad="38100" dist="38100" dir="2700000" algn="tl">
                              <a:srgbClr val="C0C0C0"/>
                            </a:outerShdw>
                          </a:effectLst>
                          <a:latin typeface="Arial" charset="0"/>
                        </a:defRPr>
                      </a:lvl3pPr>
                      <a:lvl4pPr>
                        <a:spcBef>
                          <a:spcPct val="20000"/>
                        </a:spcBef>
                        <a:buFont typeface="Wingdings" pitchFamily="2" charset="2"/>
                        <a:defRPr>
                          <a:solidFill>
                            <a:schemeClr val="tx1"/>
                          </a:solidFill>
                          <a:effectLst>
                            <a:outerShdw blurRad="38100" dist="38100" dir="2700000" algn="tl">
                              <a:srgbClr val="C0C0C0"/>
                            </a:outerShdw>
                          </a:effectLst>
                          <a:latin typeface="Arial" charset="0"/>
                        </a:defRPr>
                      </a:lvl4pPr>
                      <a:lvl5pPr>
                        <a:spcBef>
                          <a:spcPct val="20000"/>
                        </a:spcBef>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5pPr>
                      <a:lvl6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6pPr>
                      <a:lvl7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7pPr>
                      <a:lvl8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8pPr>
                      <a:lvl9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6600"/>
                          </a:solidFill>
                          <a:effectLst/>
                          <a:latin typeface="Baskerville Old Face" panose="02020602080505020303" pitchFamily="18" charset="0"/>
                          <a:cs typeface="Arial" charset="0"/>
                        </a:rPr>
                        <a:t>high strength</a:t>
                      </a:r>
                      <a:endParaRPr kumimoji="0" lang="en-US" altLang="en-US" sz="1800" b="0" i="0" u="none" strike="noStrike" cap="none" normalizeH="0" baseline="0" dirty="0">
                        <a:ln>
                          <a:noFill/>
                        </a:ln>
                        <a:solidFill>
                          <a:srgbClr val="006600"/>
                        </a:solidFill>
                        <a:effectLst/>
                        <a:latin typeface="Baskerville Old Face" panose="02020602080505020303" pitchFamily="18" charset="0"/>
                      </a:endParaRPr>
                    </a:p>
                  </a:txBody>
                  <a:tcPr marT="45730" marB="4573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414432">
                <a:tc>
                  <a:txBody>
                    <a:bodyPr/>
                    <a:lstStyle>
                      <a:lvl1pPr>
                        <a:spcBef>
                          <a:spcPct val="20000"/>
                        </a:spcBef>
                        <a:buClr>
                          <a:schemeClr val="tx2"/>
                        </a:buClr>
                        <a:buSzPct val="115000"/>
                        <a:buFont typeface="Wingdings" pitchFamily="2" charset="2"/>
                        <a:defRPr sz="2800">
                          <a:solidFill>
                            <a:schemeClr val="tx1"/>
                          </a:solidFill>
                          <a:effectLst>
                            <a:outerShdw blurRad="38100" dist="38100" dir="2700000" algn="tl">
                              <a:srgbClr val="C0C0C0"/>
                            </a:outerShdw>
                          </a:effectLst>
                          <a:latin typeface="Arial" charset="0"/>
                        </a:defRPr>
                      </a:lvl1pPr>
                      <a:lvl2pPr>
                        <a:spcBef>
                          <a:spcPct val="20000"/>
                        </a:spcBef>
                        <a:buFont typeface="Wingdings" pitchFamily="2" charset="2"/>
                        <a:defRPr sz="2400">
                          <a:solidFill>
                            <a:schemeClr val="tx1"/>
                          </a:solidFill>
                          <a:effectLst>
                            <a:outerShdw blurRad="38100" dist="38100" dir="2700000" algn="tl">
                              <a:srgbClr val="C0C0C0"/>
                            </a:outerShdw>
                          </a:effectLst>
                          <a:latin typeface="Arial" charset="0"/>
                        </a:defRPr>
                      </a:lvl2pPr>
                      <a:lvl3pPr>
                        <a:spcBef>
                          <a:spcPct val="20000"/>
                        </a:spcBef>
                        <a:buClr>
                          <a:schemeClr val="tx2"/>
                        </a:buClr>
                        <a:buSzPct val="115000"/>
                        <a:buFont typeface="Wingdings" pitchFamily="2" charset="2"/>
                        <a:defRPr sz="2000">
                          <a:solidFill>
                            <a:schemeClr val="tx1"/>
                          </a:solidFill>
                          <a:effectLst>
                            <a:outerShdw blurRad="38100" dist="38100" dir="2700000" algn="tl">
                              <a:srgbClr val="C0C0C0"/>
                            </a:outerShdw>
                          </a:effectLst>
                          <a:latin typeface="Arial" charset="0"/>
                        </a:defRPr>
                      </a:lvl3pPr>
                      <a:lvl4pPr>
                        <a:spcBef>
                          <a:spcPct val="20000"/>
                        </a:spcBef>
                        <a:buFont typeface="Wingdings" pitchFamily="2" charset="2"/>
                        <a:defRPr>
                          <a:solidFill>
                            <a:schemeClr val="tx1"/>
                          </a:solidFill>
                          <a:effectLst>
                            <a:outerShdw blurRad="38100" dist="38100" dir="2700000" algn="tl">
                              <a:srgbClr val="C0C0C0"/>
                            </a:outerShdw>
                          </a:effectLst>
                          <a:latin typeface="Arial" charset="0"/>
                        </a:defRPr>
                      </a:lvl4pPr>
                      <a:lvl5pPr>
                        <a:spcBef>
                          <a:spcPct val="20000"/>
                        </a:spcBef>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5pPr>
                      <a:lvl6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6pPr>
                      <a:lvl7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7pPr>
                      <a:lvl8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8pPr>
                      <a:lvl9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FF"/>
                          </a:solidFill>
                          <a:effectLst/>
                          <a:latin typeface="Baskerville Old Face" panose="02020602080505020303" pitchFamily="18" charset="0"/>
                          <a:cs typeface="Arial" charset="0"/>
                        </a:rPr>
                        <a:t>C, chemical</a:t>
                      </a:r>
                      <a:endParaRPr kumimoji="0" lang="en-US" altLang="en-US" sz="1800" b="0" i="0" u="none" strike="noStrike" cap="none" normalizeH="0" baseline="0" dirty="0">
                        <a:ln>
                          <a:noFill/>
                        </a:ln>
                        <a:solidFill>
                          <a:srgbClr val="0000FF"/>
                        </a:solidFill>
                        <a:effectLst/>
                        <a:latin typeface="Baskerville Old Face" panose="02020602080505020303" pitchFamily="18" charset="0"/>
                      </a:endParaRPr>
                    </a:p>
                  </a:txBody>
                  <a:tcPr marT="45730" marB="45730" anchor="b" horzOverflow="overflow">
                    <a:lnL cap="flat">
                      <a:noFill/>
                    </a:lnL>
                    <a:lnR>
                      <a:noFill/>
                    </a:lnR>
                    <a:lnT>
                      <a:noFill/>
                    </a:lnT>
                    <a:lnB>
                      <a:noFill/>
                    </a:lnB>
                    <a:lnTlToBr>
                      <a:noFill/>
                    </a:lnTlToBr>
                    <a:lnBlToTr>
                      <a:noFill/>
                    </a:lnBlToTr>
                    <a:noFill/>
                  </a:tcPr>
                </a:tc>
                <a:tc>
                  <a:txBody>
                    <a:bodyPr/>
                    <a:lstStyle>
                      <a:lvl1pPr>
                        <a:spcBef>
                          <a:spcPct val="20000"/>
                        </a:spcBef>
                        <a:buClr>
                          <a:schemeClr val="tx2"/>
                        </a:buClr>
                        <a:buSzPct val="115000"/>
                        <a:buFont typeface="Wingdings" pitchFamily="2" charset="2"/>
                        <a:defRPr sz="2800">
                          <a:solidFill>
                            <a:schemeClr val="tx1"/>
                          </a:solidFill>
                          <a:effectLst>
                            <a:outerShdw blurRad="38100" dist="38100" dir="2700000" algn="tl">
                              <a:srgbClr val="C0C0C0"/>
                            </a:outerShdw>
                          </a:effectLst>
                          <a:latin typeface="Arial" charset="0"/>
                        </a:defRPr>
                      </a:lvl1pPr>
                      <a:lvl2pPr>
                        <a:spcBef>
                          <a:spcPct val="20000"/>
                        </a:spcBef>
                        <a:buFont typeface="Wingdings" pitchFamily="2" charset="2"/>
                        <a:defRPr sz="2400">
                          <a:solidFill>
                            <a:schemeClr val="tx1"/>
                          </a:solidFill>
                          <a:effectLst>
                            <a:outerShdw blurRad="38100" dist="38100" dir="2700000" algn="tl">
                              <a:srgbClr val="C0C0C0"/>
                            </a:outerShdw>
                          </a:effectLst>
                          <a:latin typeface="Arial" charset="0"/>
                        </a:defRPr>
                      </a:lvl2pPr>
                      <a:lvl3pPr>
                        <a:spcBef>
                          <a:spcPct val="20000"/>
                        </a:spcBef>
                        <a:buClr>
                          <a:schemeClr val="tx2"/>
                        </a:buClr>
                        <a:buSzPct val="115000"/>
                        <a:buFont typeface="Wingdings" pitchFamily="2" charset="2"/>
                        <a:defRPr sz="2000">
                          <a:solidFill>
                            <a:schemeClr val="tx1"/>
                          </a:solidFill>
                          <a:effectLst>
                            <a:outerShdw blurRad="38100" dist="38100" dir="2700000" algn="tl">
                              <a:srgbClr val="C0C0C0"/>
                            </a:outerShdw>
                          </a:effectLst>
                          <a:latin typeface="Arial" charset="0"/>
                        </a:defRPr>
                      </a:lvl3pPr>
                      <a:lvl4pPr>
                        <a:spcBef>
                          <a:spcPct val="20000"/>
                        </a:spcBef>
                        <a:buFont typeface="Wingdings" pitchFamily="2" charset="2"/>
                        <a:defRPr>
                          <a:solidFill>
                            <a:schemeClr val="tx1"/>
                          </a:solidFill>
                          <a:effectLst>
                            <a:outerShdw blurRad="38100" dist="38100" dir="2700000" algn="tl">
                              <a:srgbClr val="C0C0C0"/>
                            </a:outerShdw>
                          </a:effectLst>
                          <a:latin typeface="Arial" charset="0"/>
                        </a:defRPr>
                      </a:lvl4pPr>
                      <a:lvl5pPr>
                        <a:spcBef>
                          <a:spcPct val="20000"/>
                        </a:spcBef>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5pPr>
                      <a:lvl6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6pPr>
                      <a:lvl7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7pPr>
                      <a:lvl8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8pPr>
                      <a:lvl9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FF"/>
                          </a:solidFill>
                          <a:effectLst/>
                          <a:latin typeface="Baskerville Old Face" panose="02020602080505020303" pitchFamily="18" charset="0"/>
                          <a:cs typeface="Arial" charset="0"/>
                        </a:rPr>
                        <a:t>high chemical durability</a:t>
                      </a:r>
                      <a:endParaRPr kumimoji="0" lang="en-US" altLang="en-US" sz="1800" b="0" i="0" u="none" strike="noStrike" cap="none" normalizeH="0" baseline="0" dirty="0">
                        <a:ln>
                          <a:noFill/>
                        </a:ln>
                        <a:solidFill>
                          <a:srgbClr val="0000FF"/>
                        </a:solidFill>
                        <a:effectLst/>
                        <a:latin typeface="Baskerville Old Face" panose="02020602080505020303" pitchFamily="18" charset="0"/>
                      </a:endParaRPr>
                    </a:p>
                  </a:txBody>
                  <a:tcPr marT="45730" marB="4573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96330">
                <a:tc>
                  <a:txBody>
                    <a:bodyPr/>
                    <a:lstStyle>
                      <a:lvl1pPr>
                        <a:spcBef>
                          <a:spcPct val="20000"/>
                        </a:spcBef>
                        <a:buClr>
                          <a:schemeClr val="tx2"/>
                        </a:buClr>
                        <a:buSzPct val="115000"/>
                        <a:buFont typeface="Wingdings" pitchFamily="2" charset="2"/>
                        <a:defRPr sz="2800">
                          <a:solidFill>
                            <a:schemeClr val="tx1"/>
                          </a:solidFill>
                          <a:effectLst>
                            <a:outerShdw blurRad="38100" dist="38100" dir="2700000" algn="tl">
                              <a:srgbClr val="C0C0C0"/>
                            </a:outerShdw>
                          </a:effectLst>
                          <a:latin typeface="Arial" charset="0"/>
                        </a:defRPr>
                      </a:lvl1pPr>
                      <a:lvl2pPr>
                        <a:spcBef>
                          <a:spcPct val="20000"/>
                        </a:spcBef>
                        <a:buFont typeface="Wingdings" pitchFamily="2" charset="2"/>
                        <a:defRPr sz="2400">
                          <a:solidFill>
                            <a:schemeClr val="tx1"/>
                          </a:solidFill>
                          <a:effectLst>
                            <a:outerShdw blurRad="38100" dist="38100" dir="2700000" algn="tl">
                              <a:srgbClr val="C0C0C0"/>
                            </a:outerShdw>
                          </a:effectLst>
                          <a:latin typeface="Arial" charset="0"/>
                        </a:defRPr>
                      </a:lvl2pPr>
                      <a:lvl3pPr>
                        <a:spcBef>
                          <a:spcPct val="20000"/>
                        </a:spcBef>
                        <a:buClr>
                          <a:schemeClr val="tx2"/>
                        </a:buClr>
                        <a:buSzPct val="115000"/>
                        <a:buFont typeface="Wingdings" pitchFamily="2" charset="2"/>
                        <a:defRPr sz="2000">
                          <a:solidFill>
                            <a:schemeClr val="tx1"/>
                          </a:solidFill>
                          <a:effectLst>
                            <a:outerShdw blurRad="38100" dist="38100" dir="2700000" algn="tl">
                              <a:srgbClr val="C0C0C0"/>
                            </a:outerShdw>
                          </a:effectLst>
                          <a:latin typeface="Arial" charset="0"/>
                        </a:defRPr>
                      </a:lvl3pPr>
                      <a:lvl4pPr>
                        <a:spcBef>
                          <a:spcPct val="20000"/>
                        </a:spcBef>
                        <a:buFont typeface="Wingdings" pitchFamily="2" charset="2"/>
                        <a:defRPr>
                          <a:solidFill>
                            <a:schemeClr val="tx1"/>
                          </a:solidFill>
                          <a:effectLst>
                            <a:outerShdw blurRad="38100" dist="38100" dir="2700000" algn="tl">
                              <a:srgbClr val="C0C0C0"/>
                            </a:outerShdw>
                          </a:effectLst>
                          <a:latin typeface="Arial" charset="0"/>
                        </a:defRPr>
                      </a:lvl4pPr>
                      <a:lvl5pPr>
                        <a:spcBef>
                          <a:spcPct val="20000"/>
                        </a:spcBef>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5pPr>
                      <a:lvl6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6pPr>
                      <a:lvl7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7pPr>
                      <a:lvl8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8pPr>
                      <a:lvl9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6600"/>
                          </a:solidFill>
                          <a:effectLst/>
                          <a:latin typeface="Baskerville Old Face" panose="02020602080505020303" pitchFamily="18" charset="0"/>
                          <a:cs typeface="Arial" charset="0"/>
                        </a:rPr>
                        <a:t>M, modulus</a:t>
                      </a:r>
                      <a:endParaRPr kumimoji="0" lang="en-US" altLang="en-US" sz="1800" b="0" i="0" u="none" strike="noStrike" cap="none" normalizeH="0" baseline="0" dirty="0">
                        <a:ln>
                          <a:noFill/>
                        </a:ln>
                        <a:solidFill>
                          <a:srgbClr val="006600"/>
                        </a:solidFill>
                        <a:effectLst/>
                        <a:latin typeface="Baskerville Old Face" panose="02020602080505020303" pitchFamily="18" charset="0"/>
                      </a:endParaRPr>
                    </a:p>
                  </a:txBody>
                  <a:tcPr marT="45730" marB="45730" anchor="b" horzOverflow="overflow">
                    <a:lnL cap="flat">
                      <a:noFill/>
                    </a:lnL>
                    <a:lnR>
                      <a:noFill/>
                    </a:lnR>
                    <a:lnT>
                      <a:noFill/>
                    </a:lnT>
                    <a:lnB>
                      <a:noFill/>
                    </a:lnB>
                    <a:lnTlToBr>
                      <a:noFill/>
                    </a:lnTlToBr>
                    <a:lnBlToTr>
                      <a:noFill/>
                    </a:lnBlToTr>
                    <a:noFill/>
                  </a:tcPr>
                </a:tc>
                <a:tc>
                  <a:txBody>
                    <a:bodyPr/>
                    <a:lstStyle>
                      <a:lvl1pPr>
                        <a:spcBef>
                          <a:spcPct val="20000"/>
                        </a:spcBef>
                        <a:buClr>
                          <a:schemeClr val="tx2"/>
                        </a:buClr>
                        <a:buSzPct val="115000"/>
                        <a:buFont typeface="Wingdings" pitchFamily="2" charset="2"/>
                        <a:defRPr sz="2800">
                          <a:solidFill>
                            <a:schemeClr val="tx1"/>
                          </a:solidFill>
                          <a:effectLst>
                            <a:outerShdw blurRad="38100" dist="38100" dir="2700000" algn="tl">
                              <a:srgbClr val="C0C0C0"/>
                            </a:outerShdw>
                          </a:effectLst>
                          <a:latin typeface="Arial" charset="0"/>
                        </a:defRPr>
                      </a:lvl1pPr>
                      <a:lvl2pPr>
                        <a:spcBef>
                          <a:spcPct val="20000"/>
                        </a:spcBef>
                        <a:buFont typeface="Wingdings" pitchFamily="2" charset="2"/>
                        <a:defRPr sz="2400">
                          <a:solidFill>
                            <a:schemeClr val="tx1"/>
                          </a:solidFill>
                          <a:effectLst>
                            <a:outerShdw blurRad="38100" dist="38100" dir="2700000" algn="tl">
                              <a:srgbClr val="C0C0C0"/>
                            </a:outerShdw>
                          </a:effectLst>
                          <a:latin typeface="Arial" charset="0"/>
                        </a:defRPr>
                      </a:lvl2pPr>
                      <a:lvl3pPr>
                        <a:spcBef>
                          <a:spcPct val="20000"/>
                        </a:spcBef>
                        <a:buClr>
                          <a:schemeClr val="tx2"/>
                        </a:buClr>
                        <a:buSzPct val="115000"/>
                        <a:buFont typeface="Wingdings" pitchFamily="2" charset="2"/>
                        <a:defRPr sz="2000">
                          <a:solidFill>
                            <a:schemeClr val="tx1"/>
                          </a:solidFill>
                          <a:effectLst>
                            <a:outerShdw blurRad="38100" dist="38100" dir="2700000" algn="tl">
                              <a:srgbClr val="C0C0C0"/>
                            </a:outerShdw>
                          </a:effectLst>
                          <a:latin typeface="Arial" charset="0"/>
                        </a:defRPr>
                      </a:lvl3pPr>
                      <a:lvl4pPr>
                        <a:spcBef>
                          <a:spcPct val="20000"/>
                        </a:spcBef>
                        <a:buFont typeface="Wingdings" pitchFamily="2" charset="2"/>
                        <a:defRPr>
                          <a:solidFill>
                            <a:schemeClr val="tx1"/>
                          </a:solidFill>
                          <a:effectLst>
                            <a:outerShdw blurRad="38100" dist="38100" dir="2700000" algn="tl">
                              <a:srgbClr val="C0C0C0"/>
                            </a:outerShdw>
                          </a:effectLst>
                          <a:latin typeface="Arial" charset="0"/>
                        </a:defRPr>
                      </a:lvl4pPr>
                      <a:lvl5pPr>
                        <a:spcBef>
                          <a:spcPct val="20000"/>
                        </a:spcBef>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5pPr>
                      <a:lvl6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6pPr>
                      <a:lvl7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7pPr>
                      <a:lvl8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8pPr>
                      <a:lvl9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6600"/>
                          </a:solidFill>
                          <a:effectLst/>
                          <a:latin typeface="Baskerville Old Face" panose="02020602080505020303" pitchFamily="18" charset="0"/>
                          <a:cs typeface="Arial" charset="0"/>
                        </a:rPr>
                        <a:t>high stiffness</a:t>
                      </a:r>
                      <a:endParaRPr kumimoji="0" lang="en-US" altLang="en-US" sz="1800" b="0" i="0" u="none" strike="noStrike" cap="none" normalizeH="0" baseline="0" dirty="0">
                        <a:ln>
                          <a:noFill/>
                        </a:ln>
                        <a:solidFill>
                          <a:srgbClr val="006600"/>
                        </a:solidFill>
                        <a:effectLst/>
                        <a:latin typeface="Baskerville Old Face" panose="02020602080505020303" pitchFamily="18" charset="0"/>
                      </a:endParaRPr>
                    </a:p>
                  </a:txBody>
                  <a:tcPr marT="45730" marB="4573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396330">
                <a:tc>
                  <a:txBody>
                    <a:bodyPr/>
                    <a:lstStyle>
                      <a:lvl1pPr>
                        <a:spcBef>
                          <a:spcPct val="20000"/>
                        </a:spcBef>
                        <a:buClr>
                          <a:schemeClr val="tx2"/>
                        </a:buClr>
                        <a:buSzPct val="115000"/>
                        <a:buFont typeface="Wingdings" pitchFamily="2" charset="2"/>
                        <a:defRPr sz="2800">
                          <a:solidFill>
                            <a:schemeClr val="tx1"/>
                          </a:solidFill>
                          <a:effectLst>
                            <a:outerShdw blurRad="38100" dist="38100" dir="2700000" algn="tl">
                              <a:srgbClr val="C0C0C0"/>
                            </a:outerShdw>
                          </a:effectLst>
                          <a:latin typeface="Arial" charset="0"/>
                        </a:defRPr>
                      </a:lvl1pPr>
                      <a:lvl2pPr>
                        <a:spcBef>
                          <a:spcPct val="20000"/>
                        </a:spcBef>
                        <a:buFont typeface="Wingdings" pitchFamily="2" charset="2"/>
                        <a:defRPr sz="2400">
                          <a:solidFill>
                            <a:schemeClr val="tx1"/>
                          </a:solidFill>
                          <a:effectLst>
                            <a:outerShdw blurRad="38100" dist="38100" dir="2700000" algn="tl">
                              <a:srgbClr val="C0C0C0"/>
                            </a:outerShdw>
                          </a:effectLst>
                          <a:latin typeface="Arial" charset="0"/>
                        </a:defRPr>
                      </a:lvl2pPr>
                      <a:lvl3pPr>
                        <a:spcBef>
                          <a:spcPct val="20000"/>
                        </a:spcBef>
                        <a:buClr>
                          <a:schemeClr val="tx2"/>
                        </a:buClr>
                        <a:buSzPct val="115000"/>
                        <a:buFont typeface="Wingdings" pitchFamily="2" charset="2"/>
                        <a:defRPr sz="2000">
                          <a:solidFill>
                            <a:schemeClr val="tx1"/>
                          </a:solidFill>
                          <a:effectLst>
                            <a:outerShdw blurRad="38100" dist="38100" dir="2700000" algn="tl">
                              <a:srgbClr val="C0C0C0"/>
                            </a:outerShdw>
                          </a:effectLst>
                          <a:latin typeface="Arial" charset="0"/>
                        </a:defRPr>
                      </a:lvl3pPr>
                      <a:lvl4pPr>
                        <a:spcBef>
                          <a:spcPct val="20000"/>
                        </a:spcBef>
                        <a:buFont typeface="Wingdings" pitchFamily="2" charset="2"/>
                        <a:defRPr>
                          <a:solidFill>
                            <a:schemeClr val="tx1"/>
                          </a:solidFill>
                          <a:effectLst>
                            <a:outerShdw blurRad="38100" dist="38100" dir="2700000" algn="tl">
                              <a:srgbClr val="C0C0C0"/>
                            </a:outerShdw>
                          </a:effectLst>
                          <a:latin typeface="Arial" charset="0"/>
                        </a:defRPr>
                      </a:lvl4pPr>
                      <a:lvl5pPr>
                        <a:spcBef>
                          <a:spcPct val="20000"/>
                        </a:spcBef>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5pPr>
                      <a:lvl6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6pPr>
                      <a:lvl7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7pPr>
                      <a:lvl8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8pPr>
                      <a:lvl9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FF"/>
                          </a:solidFill>
                          <a:effectLst/>
                          <a:latin typeface="Baskerville Old Face" panose="02020602080505020303" pitchFamily="18" charset="0"/>
                          <a:cs typeface="Arial" charset="0"/>
                        </a:rPr>
                        <a:t>A, alkali</a:t>
                      </a:r>
                      <a:endParaRPr kumimoji="0" lang="en-US" altLang="en-US" sz="1800" b="0" i="0" u="none" strike="noStrike" cap="none" normalizeH="0" baseline="0" dirty="0">
                        <a:ln>
                          <a:noFill/>
                        </a:ln>
                        <a:solidFill>
                          <a:srgbClr val="0000FF"/>
                        </a:solidFill>
                        <a:effectLst/>
                        <a:latin typeface="Baskerville Old Face" panose="02020602080505020303" pitchFamily="18" charset="0"/>
                      </a:endParaRPr>
                    </a:p>
                  </a:txBody>
                  <a:tcPr marT="45730" marB="45730" anchor="b" horzOverflow="overflow">
                    <a:lnL cap="flat">
                      <a:noFill/>
                    </a:lnL>
                    <a:lnR>
                      <a:noFill/>
                    </a:lnR>
                    <a:lnT>
                      <a:noFill/>
                    </a:lnT>
                    <a:lnB>
                      <a:noFill/>
                    </a:lnB>
                    <a:lnTlToBr>
                      <a:noFill/>
                    </a:lnTlToBr>
                    <a:lnBlToTr>
                      <a:noFill/>
                    </a:lnBlToTr>
                    <a:noFill/>
                  </a:tcPr>
                </a:tc>
                <a:tc>
                  <a:txBody>
                    <a:bodyPr/>
                    <a:lstStyle>
                      <a:lvl1pPr>
                        <a:spcBef>
                          <a:spcPct val="20000"/>
                        </a:spcBef>
                        <a:buClr>
                          <a:schemeClr val="tx2"/>
                        </a:buClr>
                        <a:buSzPct val="115000"/>
                        <a:buFont typeface="Wingdings" pitchFamily="2" charset="2"/>
                        <a:defRPr sz="2800">
                          <a:solidFill>
                            <a:schemeClr val="tx1"/>
                          </a:solidFill>
                          <a:effectLst>
                            <a:outerShdw blurRad="38100" dist="38100" dir="2700000" algn="tl">
                              <a:srgbClr val="C0C0C0"/>
                            </a:outerShdw>
                          </a:effectLst>
                          <a:latin typeface="Arial" charset="0"/>
                        </a:defRPr>
                      </a:lvl1pPr>
                      <a:lvl2pPr>
                        <a:spcBef>
                          <a:spcPct val="20000"/>
                        </a:spcBef>
                        <a:buFont typeface="Wingdings" pitchFamily="2" charset="2"/>
                        <a:defRPr sz="2400">
                          <a:solidFill>
                            <a:schemeClr val="tx1"/>
                          </a:solidFill>
                          <a:effectLst>
                            <a:outerShdw blurRad="38100" dist="38100" dir="2700000" algn="tl">
                              <a:srgbClr val="C0C0C0"/>
                            </a:outerShdw>
                          </a:effectLst>
                          <a:latin typeface="Arial" charset="0"/>
                        </a:defRPr>
                      </a:lvl2pPr>
                      <a:lvl3pPr>
                        <a:spcBef>
                          <a:spcPct val="20000"/>
                        </a:spcBef>
                        <a:buClr>
                          <a:schemeClr val="tx2"/>
                        </a:buClr>
                        <a:buSzPct val="115000"/>
                        <a:buFont typeface="Wingdings" pitchFamily="2" charset="2"/>
                        <a:defRPr sz="2000">
                          <a:solidFill>
                            <a:schemeClr val="tx1"/>
                          </a:solidFill>
                          <a:effectLst>
                            <a:outerShdw blurRad="38100" dist="38100" dir="2700000" algn="tl">
                              <a:srgbClr val="C0C0C0"/>
                            </a:outerShdw>
                          </a:effectLst>
                          <a:latin typeface="Arial" charset="0"/>
                        </a:defRPr>
                      </a:lvl3pPr>
                      <a:lvl4pPr>
                        <a:spcBef>
                          <a:spcPct val="20000"/>
                        </a:spcBef>
                        <a:buFont typeface="Wingdings" pitchFamily="2" charset="2"/>
                        <a:defRPr>
                          <a:solidFill>
                            <a:schemeClr val="tx1"/>
                          </a:solidFill>
                          <a:effectLst>
                            <a:outerShdw blurRad="38100" dist="38100" dir="2700000" algn="tl">
                              <a:srgbClr val="C0C0C0"/>
                            </a:outerShdw>
                          </a:effectLst>
                          <a:latin typeface="Arial" charset="0"/>
                        </a:defRPr>
                      </a:lvl4pPr>
                      <a:lvl5pPr>
                        <a:spcBef>
                          <a:spcPct val="20000"/>
                        </a:spcBef>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5pPr>
                      <a:lvl6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6pPr>
                      <a:lvl7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7pPr>
                      <a:lvl8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8pPr>
                      <a:lvl9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FF"/>
                          </a:solidFill>
                          <a:effectLst/>
                          <a:latin typeface="Baskerville Old Face" panose="02020602080505020303" pitchFamily="18" charset="0"/>
                          <a:cs typeface="Arial" charset="0"/>
                        </a:rPr>
                        <a:t>high alkali or soda lime glass</a:t>
                      </a:r>
                      <a:endParaRPr kumimoji="0" lang="en-US" altLang="en-US" sz="1800" b="0" i="0" u="none" strike="noStrike" cap="none" normalizeH="0" baseline="0" dirty="0">
                        <a:ln>
                          <a:noFill/>
                        </a:ln>
                        <a:solidFill>
                          <a:srgbClr val="0000FF"/>
                        </a:solidFill>
                        <a:effectLst/>
                        <a:latin typeface="Baskerville Old Face" panose="02020602080505020303" pitchFamily="18" charset="0"/>
                      </a:endParaRPr>
                    </a:p>
                  </a:txBody>
                  <a:tcPr marT="45730" marB="45730"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396330">
                <a:tc>
                  <a:txBody>
                    <a:bodyPr/>
                    <a:lstStyle>
                      <a:lvl1pPr>
                        <a:spcBef>
                          <a:spcPct val="20000"/>
                        </a:spcBef>
                        <a:buClr>
                          <a:schemeClr val="tx2"/>
                        </a:buClr>
                        <a:buSzPct val="115000"/>
                        <a:buFont typeface="Wingdings" pitchFamily="2" charset="2"/>
                        <a:defRPr sz="2800">
                          <a:solidFill>
                            <a:schemeClr val="tx1"/>
                          </a:solidFill>
                          <a:effectLst>
                            <a:outerShdw blurRad="38100" dist="38100" dir="2700000" algn="tl">
                              <a:srgbClr val="C0C0C0"/>
                            </a:outerShdw>
                          </a:effectLst>
                          <a:latin typeface="Arial" charset="0"/>
                        </a:defRPr>
                      </a:lvl1pPr>
                      <a:lvl2pPr>
                        <a:spcBef>
                          <a:spcPct val="20000"/>
                        </a:spcBef>
                        <a:buFont typeface="Wingdings" pitchFamily="2" charset="2"/>
                        <a:defRPr sz="2400">
                          <a:solidFill>
                            <a:schemeClr val="tx1"/>
                          </a:solidFill>
                          <a:effectLst>
                            <a:outerShdw blurRad="38100" dist="38100" dir="2700000" algn="tl">
                              <a:srgbClr val="C0C0C0"/>
                            </a:outerShdw>
                          </a:effectLst>
                          <a:latin typeface="Arial" charset="0"/>
                        </a:defRPr>
                      </a:lvl2pPr>
                      <a:lvl3pPr>
                        <a:spcBef>
                          <a:spcPct val="20000"/>
                        </a:spcBef>
                        <a:buClr>
                          <a:schemeClr val="tx2"/>
                        </a:buClr>
                        <a:buSzPct val="115000"/>
                        <a:buFont typeface="Wingdings" pitchFamily="2" charset="2"/>
                        <a:defRPr sz="2000">
                          <a:solidFill>
                            <a:schemeClr val="tx1"/>
                          </a:solidFill>
                          <a:effectLst>
                            <a:outerShdw blurRad="38100" dist="38100" dir="2700000" algn="tl">
                              <a:srgbClr val="C0C0C0"/>
                            </a:outerShdw>
                          </a:effectLst>
                          <a:latin typeface="Arial" charset="0"/>
                        </a:defRPr>
                      </a:lvl3pPr>
                      <a:lvl4pPr>
                        <a:spcBef>
                          <a:spcPct val="20000"/>
                        </a:spcBef>
                        <a:buFont typeface="Wingdings" pitchFamily="2" charset="2"/>
                        <a:defRPr>
                          <a:solidFill>
                            <a:schemeClr val="tx1"/>
                          </a:solidFill>
                          <a:effectLst>
                            <a:outerShdw blurRad="38100" dist="38100" dir="2700000" algn="tl">
                              <a:srgbClr val="C0C0C0"/>
                            </a:outerShdw>
                          </a:effectLst>
                          <a:latin typeface="Arial" charset="0"/>
                        </a:defRPr>
                      </a:lvl4pPr>
                      <a:lvl5pPr>
                        <a:spcBef>
                          <a:spcPct val="20000"/>
                        </a:spcBef>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5pPr>
                      <a:lvl6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6pPr>
                      <a:lvl7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7pPr>
                      <a:lvl8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8pPr>
                      <a:lvl9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6600"/>
                          </a:solidFill>
                          <a:effectLst/>
                          <a:latin typeface="Baskerville Old Face" panose="02020602080505020303" pitchFamily="18" charset="0"/>
                          <a:cs typeface="Arial" charset="0"/>
                        </a:rPr>
                        <a:t>D, dielectric</a:t>
                      </a:r>
                      <a:endParaRPr kumimoji="0" lang="en-US" altLang="en-US" sz="1800" b="0" i="0" u="none" strike="noStrike" cap="none" normalizeH="0" baseline="0" dirty="0">
                        <a:ln>
                          <a:noFill/>
                        </a:ln>
                        <a:solidFill>
                          <a:srgbClr val="006600"/>
                        </a:solidFill>
                        <a:effectLst/>
                        <a:latin typeface="Baskerville Old Face" panose="02020602080505020303" pitchFamily="18" charset="0"/>
                      </a:endParaRPr>
                    </a:p>
                  </a:txBody>
                  <a:tcPr marT="45730" marB="45730" anchor="b" horzOverflow="overflow">
                    <a:lnL cap="flat">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115000"/>
                        <a:buFont typeface="Wingdings" pitchFamily="2" charset="2"/>
                        <a:defRPr sz="2800">
                          <a:solidFill>
                            <a:schemeClr val="tx1"/>
                          </a:solidFill>
                          <a:effectLst>
                            <a:outerShdw blurRad="38100" dist="38100" dir="2700000" algn="tl">
                              <a:srgbClr val="C0C0C0"/>
                            </a:outerShdw>
                          </a:effectLst>
                          <a:latin typeface="Arial" charset="0"/>
                        </a:defRPr>
                      </a:lvl1pPr>
                      <a:lvl2pPr>
                        <a:spcBef>
                          <a:spcPct val="20000"/>
                        </a:spcBef>
                        <a:buFont typeface="Wingdings" pitchFamily="2" charset="2"/>
                        <a:defRPr sz="2400">
                          <a:solidFill>
                            <a:schemeClr val="tx1"/>
                          </a:solidFill>
                          <a:effectLst>
                            <a:outerShdw blurRad="38100" dist="38100" dir="2700000" algn="tl">
                              <a:srgbClr val="C0C0C0"/>
                            </a:outerShdw>
                          </a:effectLst>
                          <a:latin typeface="Arial" charset="0"/>
                        </a:defRPr>
                      </a:lvl2pPr>
                      <a:lvl3pPr>
                        <a:spcBef>
                          <a:spcPct val="20000"/>
                        </a:spcBef>
                        <a:buClr>
                          <a:schemeClr val="tx2"/>
                        </a:buClr>
                        <a:buSzPct val="115000"/>
                        <a:buFont typeface="Wingdings" pitchFamily="2" charset="2"/>
                        <a:defRPr sz="2000">
                          <a:solidFill>
                            <a:schemeClr val="tx1"/>
                          </a:solidFill>
                          <a:effectLst>
                            <a:outerShdw blurRad="38100" dist="38100" dir="2700000" algn="tl">
                              <a:srgbClr val="C0C0C0"/>
                            </a:outerShdw>
                          </a:effectLst>
                          <a:latin typeface="Arial" charset="0"/>
                        </a:defRPr>
                      </a:lvl3pPr>
                      <a:lvl4pPr>
                        <a:spcBef>
                          <a:spcPct val="20000"/>
                        </a:spcBef>
                        <a:buFont typeface="Wingdings" pitchFamily="2" charset="2"/>
                        <a:defRPr>
                          <a:solidFill>
                            <a:schemeClr val="tx1"/>
                          </a:solidFill>
                          <a:effectLst>
                            <a:outerShdw blurRad="38100" dist="38100" dir="2700000" algn="tl">
                              <a:srgbClr val="C0C0C0"/>
                            </a:outerShdw>
                          </a:effectLst>
                          <a:latin typeface="Arial" charset="0"/>
                        </a:defRPr>
                      </a:lvl4pPr>
                      <a:lvl5pPr>
                        <a:spcBef>
                          <a:spcPct val="20000"/>
                        </a:spcBef>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5pPr>
                      <a:lvl6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6pPr>
                      <a:lvl7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7pPr>
                      <a:lvl8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8pPr>
                      <a:lvl9pPr fontAlgn="base">
                        <a:spcBef>
                          <a:spcPct val="20000"/>
                        </a:spcBef>
                        <a:spcAft>
                          <a:spcPct val="0"/>
                        </a:spcAft>
                        <a:buClr>
                          <a:schemeClr val="tx2"/>
                        </a:buClr>
                        <a:buSzPct val="115000"/>
                        <a:buFont typeface="Wingdings" pitchFamily="2" charset="2"/>
                        <a:defRPr>
                          <a:solidFill>
                            <a:schemeClr val="tx1"/>
                          </a:solidFill>
                          <a:effectLst>
                            <a:outerShdw blurRad="38100" dist="38100" dir="2700000" algn="tl">
                              <a:srgbClr val="C0C0C0"/>
                            </a:outerShdw>
                          </a:effectLst>
                          <a:latin typeface="Arial" charset="0"/>
                        </a:defRPr>
                      </a:lvl9p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6600"/>
                          </a:solidFill>
                          <a:effectLst/>
                          <a:latin typeface="Baskerville Old Face" panose="02020602080505020303" pitchFamily="18" charset="0"/>
                          <a:cs typeface="Arial" charset="0"/>
                        </a:rPr>
                        <a:t>low dielectric constant</a:t>
                      </a:r>
                      <a:endParaRPr kumimoji="0" lang="en-US" altLang="en-US" sz="1800" b="0" i="0" u="none" strike="noStrike" cap="none" normalizeH="0" baseline="0" dirty="0">
                        <a:ln>
                          <a:noFill/>
                        </a:ln>
                        <a:solidFill>
                          <a:srgbClr val="006600"/>
                        </a:solidFill>
                        <a:effectLst/>
                        <a:latin typeface="Baskerville Old Face" panose="02020602080505020303" pitchFamily="18" charset="0"/>
                      </a:endParaRPr>
                    </a:p>
                  </a:txBody>
                  <a:tcPr marT="45730" marB="45730" anchor="b" horzOverflow="overflow">
                    <a:lnL>
                      <a:noFill/>
                    </a:lnL>
                    <a:lnR cap="flat">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630149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subTitle" idx="1"/>
          </p:nvPr>
        </p:nvSpPr>
        <p:spPr>
          <a:xfrm>
            <a:off x="179512" y="-27012"/>
            <a:ext cx="8856984" cy="5256212"/>
          </a:xfrm>
        </p:spPr>
        <p:txBody>
          <a:bodyPr>
            <a:noAutofit/>
          </a:bodyPr>
          <a:lstStyle/>
          <a:p>
            <a:pPr algn="l">
              <a:lnSpc>
                <a:spcPct val="150000"/>
              </a:lnSpc>
              <a:spcBef>
                <a:spcPts val="0"/>
              </a:spcBef>
            </a:pPr>
            <a:r>
              <a:rPr lang="en-IN" sz="2400" u="sng" dirty="0">
                <a:solidFill>
                  <a:srgbClr val="FF0000"/>
                </a:solidFill>
              </a:rPr>
              <a:t>I) Glass fibre reinforced composites</a:t>
            </a:r>
            <a:endParaRPr lang="en-IN" sz="2400" dirty="0"/>
          </a:p>
          <a:p>
            <a:pPr indent="468000" algn="just">
              <a:lnSpc>
                <a:spcPct val="150000"/>
              </a:lnSpc>
              <a:spcBef>
                <a:spcPts val="0"/>
              </a:spcBef>
              <a:defRPr/>
            </a:pPr>
            <a:r>
              <a:rPr lang="en-IN" sz="2400" dirty="0">
                <a:solidFill>
                  <a:schemeClr val="tx1"/>
                </a:solidFill>
                <a:latin typeface="Baskerville Old Face" panose="02020602080505020303" pitchFamily="18" charset="0"/>
              </a:rPr>
              <a:t>These are prepared by allowing the glass melt through a small and pulling and cooling rapidly which gives a film. The film is glass fibre. </a:t>
            </a:r>
          </a:p>
          <a:p>
            <a:pPr algn="l">
              <a:lnSpc>
                <a:spcPct val="150000"/>
              </a:lnSpc>
              <a:spcBef>
                <a:spcPts val="0"/>
              </a:spcBef>
            </a:pPr>
            <a:r>
              <a:rPr lang="en-IN" sz="2400" b="1" dirty="0">
                <a:solidFill>
                  <a:srgbClr val="FF0000"/>
                </a:solidFill>
              </a:rPr>
              <a:t>Properties</a:t>
            </a:r>
            <a:endParaRPr lang="en-IN" sz="2400" b="1" dirty="0"/>
          </a:p>
          <a:p>
            <a:pPr marL="342900" indent="-342900" algn="just">
              <a:lnSpc>
                <a:spcPct val="150000"/>
              </a:lnSpc>
              <a:spcBef>
                <a:spcPts val="0"/>
              </a:spcBef>
              <a:buFont typeface="Wingdings" panose="05000000000000000000" pitchFamily="2" charset="2"/>
              <a:buChar char="Ø"/>
              <a:defRPr/>
            </a:pPr>
            <a:r>
              <a:rPr lang="en-IN" sz="2400" dirty="0">
                <a:solidFill>
                  <a:schemeClr val="tx1"/>
                </a:solidFill>
                <a:latin typeface="Baskerville Old Face" panose="02020602080505020303" pitchFamily="18" charset="0"/>
              </a:rPr>
              <a:t>These are lighter in weight but slightly higher than aramid fibre composites.</a:t>
            </a:r>
          </a:p>
          <a:p>
            <a:pPr marL="342900" indent="-342900" algn="just">
              <a:lnSpc>
                <a:spcPct val="150000"/>
              </a:lnSpc>
              <a:spcBef>
                <a:spcPts val="0"/>
              </a:spcBef>
              <a:buFont typeface="Wingdings" panose="05000000000000000000" pitchFamily="2" charset="2"/>
              <a:buChar char="Ø"/>
              <a:defRPr/>
            </a:pPr>
            <a:r>
              <a:rPr lang="en-IN" sz="2400" dirty="0">
                <a:solidFill>
                  <a:schemeClr val="tx1"/>
                </a:solidFill>
                <a:latin typeface="Baskerville Old Face" panose="02020602080505020303" pitchFamily="18" charset="0"/>
              </a:rPr>
              <a:t>High tensile strength</a:t>
            </a:r>
          </a:p>
          <a:p>
            <a:pPr marL="342900" indent="-342900" algn="just">
              <a:lnSpc>
                <a:spcPct val="150000"/>
              </a:lnSpc>
              <a:spcBef>
                <a:spcPts val="0"/>
              </a:spcBef>
              <a:buFont typeface="Wingdings" panose="05000000000000000000" pitchFamily="2" charset="2"/>
              <a:buChar char="Ø"/>
              <a:defRPr/>
            </a:pPr>
            <a:r>
              <a:rPr lang="en-IN" sz="2400" dirty="0">
                <a:solidFill>
                  <a:schemeClr val="tx1"/>
                </a:solidFill>
                <a:latin typeface="Baskerville Old Face" panose="02020602080505020303" pitchFamily="18" charset="0"/>
              </a:rPr>
              <a:t>High impact resistances</a:t>
            </a:r>
          </a:p>
          <a:p>
            <a:pPr marL="342900" indent="-342900" algn="just">
              <a:lnSpc>
                <a:spcPct val="150000"/>
              </a:lnSpc>
              <a:spcBef>
                <a:spcPts val="0"/>
              </a:spcBef>
              <a:buFont typeface="Wingdings" panose="05000000000000000000" pitchFamily="2" charset="2"/>
              <a:buChar char="Ø"/>
              <a:defRPr/>
            </a:pPr>
            <a:r>
              <a:rPr lang="en-IN" sz="2400" dirty="0">
                <a:solidFill>
                  <a:schemeClr val="tx1"/>
                </a:solidFill>
                <a:latin typeface="Baskerville Old Face" panose="02020602080505020303" pitchFamily="18" charset="0"/>
              </a:rPr>
              <a:t>High chemical inertness</a:t>
            </a:r>
          </a:p>
          <a:p>
            <a:pPr marL="342900" indent="-342900" algn="just">
              <a:lnSpc>
                <a:spcPct val="150000"/>
              </a:lnSpc>
              <a:spcBef>
                <a:spcPts val="0"/>
              </a:spcBef>
              <a:buFont typeface="Wingdings" panose="05000000000000000000" pitchFamily="2" charset="2"/>
              <a:buChar char="Ø"/>
              <a:defRPr/>
            </a:pPr>
            <a:r>
              <a:rPr lang="en-IN" sz="2400" dirty="0">
                <a:solidFill>
                  <a:schemeClr val="tx1"/>
                </a:solidFill>
                <a:latin typeface="Baskerville Old Face" panose="02020602080505020303" pitchFamily="18" charset="0"/>
              </a:rPr>
              <a:t>Lower densities</a:t>
            </a:r>
          </a:p>
          <a:p>
            <a:pPr marL="342900" indent="-342900" algn="just">
              <a:lnSpc>
                <a:spcPct val="150000"/>
              </a:lnSpc>
              <a:spcBef>
                <a:spcPts val="0"/>
              </a:spcBef>
              <a:buFont typeface="Wingdings" panose="05000000000000000000" pitchFamily="2" charset="2"/>
              <a:buChar char="Ø"/>
              <a:defRPr/>
            </a:pPr>
            <a:r>
              <a:rPr lang="en-IN" sz="2400" dirty="0">
                <a:solidFill>
                  <a:schemeClr val="tx1"/>
                </a:solidFill>
                <a:latin typeface="Baskerville Old Face" panose="02020602080505020303" pitchFamily="18" charset="0"/>
              </a:rPr>
              <a:t>Corrosion resistance</a:t>
            </a:r>
          </a:p>
          <a:p>
            <a:pPr marL="342900" indent="-342900" algn="just">
              <a:lnSpc>
                <a:spcPct val="150000"/>
              </a:lnSpc>
              <a:spcBef>
                <a:spcPts val="0"/>
              </a:spcBef>
              <a:buFont typeface="Wingdings" panose="05000000000000000000" pitchFamily="2" charset="2"/>
              <a:buChar char="Ø"/>
              <a:defRPr/>
            </a:pPr>
            <a:r>
              <a:rPr lang="en-IN" sz="2400" dirty="0">
                <a:solidFill>
                  <a:schemeClr val="tx1"/>
                </a:solidFill>
                <a:latin typeface="Baskerville Old Face" panose="02020602080505020303" pitchFamily="18" charset="0"/>
              </a:rPr>
              <a:t>In expensive( Low cost),</a:t>
            </a:r>
          </a:p>
        </p:txBody>
      </p:sp>
      <p:pic>
        <p:nvPicPr>
          <p:cNvPr id="10" name="Picture 9"/>
          <p:cNvPicPr>
            <a:picLocks noChangeAspect="1"/>
          </p:cNvPicPr>
          <p:nvPr/>
        </p:nvPicPr>
        <p:blipFill>
          <a:blip r:embed="rId2"/>
          <a:stretch>
            <a:fillRect/>
          </a:stretch>
        </p:blipFill>
        <p:spPr>
          <a:xfrm>
            <a:off x="4283969" y="2681498"/>
            <a:ext cx="4248472" cy="4087974"/>
          </a:xfrm>
          <a:prstGeom prst="rect">
            <a:avLst/>
          </a:prstGeom>
        </p:spPr>
      </p:pic>
    </p:spTree>
    <p:extLst>
      <p:ext uri="{BB962C8B-B14F-4D97-AF65-F5344CB8AC3E}">
        <p14:creationId xmlns:p14="http://schemas.microsoft.com/office/powerpoint/2010/main" val="8575994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3535" y="-27384"/>
            <a:ext cx="6727943" cy="5632311"/>
          </a:xfrm>
          <a:prstGeom prst="rect">
            <a:avLst/>
          </a:prstGeom>
        </p:spPr>
        <p:txBody>
          <a:bodyPr wrap="square">
            <a:spAutoFit/>
          </a:bodyPr>
          <a:lstStyle/>
          <a:p>
            <a:pPr marR="64008" lvl="0">
              <a:lnSpc>
                <a:spcPct val="150000"/>
              </a:lnSpc>
              <a:buClr>
                <a:srgbClr val="2DA2BF"/>
              </a:buClr>
              <a:buSzPct val="68000"/>
            </a:pPr>
            <a:r>
              <a:rPr lang="en-IN" sz="2400" b="1" dirty="0">
                <a:solidFill>
                  <a:srgbClr val="FF0000"/>
                </a:solidFill>
                <a:latin typeface="Baskerville Old Face" panose="02020602080505020303" pitchFamily="18" charset="0"/>
              </a:rPr>
              <a:t>Limitations</a:t>
            </a:r>
            <a:r>
              <a:rPr lang="en-IN" sz="2400" b="1" dirty="0">
                <a:solidFill>
                  <a:srgbClr val="464646"/>
                </a:solidFill>
                <a:latin typeface="Gill Sans MT"/>
              </a:rPr>
              <a:t> </a:t>
            </a:r>
          </a:p>
          <a:p>
            <a:pPr marL="342900" marR="64008" lvl="0" indent="-342900" algn="just">
              <a:lnSpc>
                <a:spcPct val="150000"/>
              </a:lnSpc>
              <a:buClr>
                <a:schemeClr val="accent1"/>
              </a:buClr>
              <a:buSzPct val="68000"/>
              <a:buFont typeface="Wingdings" panose="05000000000000000000" pitchFamily="2" charset="2"/>
              <a:buChar char="Ø"/>
              <a:defRPr/>
            </a:pPr>
            <a:r>
              <a:rPr lang="en-IN" sz="2400" dirty="0">
                <a:latin typeface="Baskerville Old Face" panose="02020602080505020303" pitchFamily="18" charset="0"/>
              </a:rPr>
              <a:t>Limited working temperature</a:t>
            </a:r>
          </a:p>
          <a:p>
            <a:pPr marL="342900" marR="64008" lvl="0" indent="-342900" algn="just">
              <a:lnSpc>
                <a:spcPct val="150000"/>
              </a:lnSpc>
              <a:buClr>
                <a:schemeClr val="accent1"/>
              </a:buClr>
              <a:buSzPct val="68000"/>
              <a:buFont typeface="Wingdings" panose="05000000000000000000" pitchFamily="2" charset="2"/>
              <a:buChar char="Ø"/>
              <a:defRPr/>
            </a:pPr>
            <a:r>
              <a:rPr lang="en-IN" sz="2400" dirty="0">
                <a:latin typeface="Baskerville Old Face" panose="02020602080505020303" pitchFamily="18" charset="0"/>
              </a:rPr>
              <a:t>Do not possess the desired stiffness and rigidity at elevated temperatures. </a:t>
            </a:r>
          </a:p>
          <a:p>
            <a:pPr marR="64008" lvl="0">
              <a:lnSpc>
                <a:spcPct val="150000"/>
              </a:lnSpc>
              <a:buClr>
                <a:srgbClr val="2DA2BF"/>
              </a:buClr>
              <a:buSzPct val="68000"/>
            </a:pPr>
            <a:r>
              <a:rPr lang="en-IN" sz="2400" b="1" dirty="0">
                <a:solidFill>
                  <a:srgbClr val="FF0000"/>
                </a:solidFill>
                <a:latin typeface="Baskerville Old Face" panose="02020602080505020303" pitchFamily="18" charset="0"/>
              </a:rPr>
              <a:t>Applications</a:t>
            </a:r>
          </a:p>
          <a:p>
            <a:pPr marL="342900" marR="64008" indent="-342900" algn="just">
              <a:lnSpc>
                <a:spcPct val="150000"/>
              </a:lnSpc>
              <a:buClr>
                <a:schemeClr val="accent1"/>
              </a:buClr>
              <a:buSzPct val="68000"/>
              <a:buFont typeface="Wingdings" panose="05000000000000000000" pitchFamily="2" charset="2"/>
              <a:buChar char="Ø"/>
              <a:defRPr/>
            </a:pPr>
            <a:r>
              <a:rPr lang="en-IN" sz="2400" dirty="0">
                <a:latin typeface="Baskerville Old Face" panose="02020602080505020303" pitchFamily="18" charset="0"/>
              </a:rPr>
              <a:t>Automobile parts</a:t>
            </a:r>
          </a:p>
          <a:p>
            <a:pPr marL="342900" marR="64008" indent="-342900" algn="just">
              <a:lnSpc>
                <a:spcPct val="150000"/>
              </a:lnSpc>
              <a:buClr>
                <a:schemeClr val="accent1"/>
              </a:buClr>
              <a:buSzPct val="68000"/>
              <a:buFont typeface="Wingdings" panose="05000000000000000000" pitchFamily="2" charset="2"/>
              <a:buChar char="Ø"/>
              <a:defRPr/>
            </a:pPr>
            <a:r>
              <a:rPr lang="en-IN" sz="2400" dirty="0">
                <a:latin typeface="Baskerville Old Face" panose="02020602080505020303" pitchFamily="18" charset="0"/>
              </a:rPr>
              <a:t>Lining materials for storage tanks</a:t>
            </a:r>
          </a:p>
          <a:p>
            <a:pPr marL="342900" marR="64008" indent="-342900" algn="just">
              <a:lnSpc>
                <a:spcPct val="150000"/>
              </a:lnSpc>
              <a:buClr>
                <a:schemeClr val="accent1"/>
              </a:buClr>
              <a:buSzPct val="68000"/>
              <a:buFont typeface="Wingdings" panose="05000000000000000000" pitchFamily="2" charset="2"/>
              <a:buChar char="Ø"/>
              <a:defRPr/>
            </a:pPr>
            <a:r>
              <a:rPr lang="en-IN" sz="2400" dirty="0">
                <a:latin typeface="Baskerville Old Face" panose="02020602080505020303" pitchFamily="18" charset="0"/>
              </a:rPr>
              <a:t>Plastic pipes</a:t>
            </a:r>
          </a:p>
          <a:p>
            <a:pPr marL="342900" marR="64008" indent="-342900">
              <a:lnSpc>
                <a:spcPct val="150000"/>
              </a:lnSpc>
              <a:buClr>
                <a:schemeClr val="accent1"/>
              </a:buClr>
              <a:buSzPct val="68000"/>
              <a:buFont typeface="Wingdings" panose="05000000000000000000" pitchFamily="2" charset="2"/>
              <a:buChar char="Ø"/>
              <a:defRPr/>
            </a:pPr>
            <a:r>
              <a:rPr lang="en-IN" sz="2400" dirty="0">
                <a:latin typeface="Baskerville Old Face" panose="02020602080505020303" pitchFamily="18" charset="0"/>
              </a:rPr>
              <a:t>Transportation industry to reduce fuel consumption. </a:t>
            </a:r>
          </a:p>
        </p:txBody>
      </p:sp>
      <p:grpSp>
        <p:nvGrpSpPr>
          <p:cNvPr id="13" name="Group 12"/>
          <p:cNvGrpSpPr/>
          <p:nvPr/>
        </p:nvGrpSpPr>
        <p:grpSpPr>
          <a:xfrm>
            <a:off x="6822865" y="2492896"/>
            <a:ext cx="2285639" cy="2097524"/>
            <a:chOff x="6633536" y="2852936"/>
            <a:chExt cx="2285639" cy="2097524"/>
          </a:xfrm>
        </p:grpSpPr>
        <p:pic>
          <p:nvPicPr>
            <p:cNvPr id="8" name="Picture 6" descr="White Standard S Glass Fiber, For Industrial, Rs 380 /kilogram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3536" y="2852936"/>
              <a:ext cx="2285639" cy="20113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849560" y="4581128"/>
              <a:ext cx="1610872" cy="369332"/>
            </a:xfrm>
            <a:prstGeom prst="rect">
              <a:avLst/>
            </a:prstGeom>
            <a:noFill/>
          </p:spPr>
          <p:txBody>
            <a:bodyPr wrap="square" rtlCol="0">
              <a:spAutoFit/>
            </a:bodyPr>
            <a:lstStyle/>
            <a:p>
              <a:r>
                <a:rPr lang="en-IN" dirty="0"/>
                <a:t>S – glass FRP</a:t>
              </a:r>
            </a:p>
          </p:txBody>
        </p:sp>
      </p:grpSp>
      <p:grpSp>
        <p:nvGrpSpPr>
          <p:cNvPr id="14" name="Group 13"/>
          <p:cNvGrpSpPr/>
          <p:nvPr/>
        </p:nvGrpSpPr>
        <p:grpSpPr>
          <a:xfrm>
            <a:off x="5904247" y="4797152"/>
            <a:ext cx="3204257" cy="1801504"/>
            <a:chOff x="4752119" y="5043816"/>
            <a:chExt cx="3204257" cy="1801504"/>
          </a:xfrm>
        </p:grpSpPr>
        <p:pic>
          <p:nvPicPr>
            <p:cNvPr id="7" name="Picture 4" descr="E-glass fiber High Temperature Needled Insulation - Xuancheng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2119" y="5043816"/>
              <a:ext cx="3204257" cy="18015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905344" y="6309320"/>
              <a:ext cx="1610872" cy="369332"/>
            </a:xfrm>
            <a:prstGeom prst="rect">
              <a:avLst/>
            </a:prstGeom>
            <a:noFill/>
          </p:spPr>
          <p:txBody>
            <a:bodyPr wrap="square" rtlCol="0">
              <a:spAutoFit/>
            </a:bodyPr>
            <a:lstStyle/>
            <a:p>
              <a:r>
                <a:rPr lang="en-IN" b="1" dirty="0">
                  <a:solidFill>
                    <a:schemeClr val="bg1"/>
                  </a:solidFill>
                </a:rPr>
                <a:t>E – glass FRP</a:t>
              </a:r>
            </a:p>
          </p:txBody>
        </p:sp>
      </p:grpSp>
      <p:grpSp>
        <p:nvGrpSpPr>
          <p:cNvPr id="12" name="Group 11"/>
          <p:cNvGrpSpPr/>
          <p:nvPr/>
        </p:nvGrpSpPr>
        <p:grpSpPr>
          <a:xfrm>
            <a:off x="6876256" y="188640"/>
            <a:ext cx="2160240" cy="2160240"/>
            <a:chOff x="4355976" y="2852936"/>
            <a:chExt cx="2160240" cy="2160240"/>
          </a:xfrm>
        </p:grpSpPr>
        <p:pic>
          <p:nvPicPr>
            <p:cNvPr id="6" name="Picture 2" descr="1-40kg Glass Fiber, Rs 180 /kilogram, Monika International | ID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2852936"/>
              <a:ext cx="2160240" cy="21602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46599" y="4627806"/>
              <a:ext cx="1944217" cy="369332"/>
            </a:xfrm>
            <a:prstGeom prst="rect">
              <a:avLst/>
            </a:prstGeom>
            <a:solidFill>
              <a:schemeClr val="tx1"/>
            </a:solidFill>
          </p:spPr>
          <p:txBody>
            <a:bodyPr wrap="square" rtlCol="0">
              <a:spAutoFit/>
            </a:bodyPr>
            <a:lstStyle/>
            <a:p>
              <a:r>
                <a:rPr lang="en-IN" dirty="0">
                  <a:solidFill>
                    <a:schemeClr val="bg1"/>
                  </a:solidFill>
                </a:rPr>
                <a:t>loose glass </a:t>
              </a:r>
              <a:r>
                <a:rPr lang="en-IN" dirty="0" err="1">
                  <a:solidFill>
                    <a:schemeClr val="bg1"/>
                  </a:solidFill>
                </a:rPr>
                <a:t>fiber</a:t>
              </a:r>
              <a:endParaRPr lang="en-IN" dirty="0">
                <a:solidFill>
                  <a:schemeClr val="bg1"/>
                </a:solidFill>
              </a:endParaRPr>
            </a:p>
          </p:txBody>
        </p:sp>
      </p:grpSp>
    </p:spTree>
    <p:extLst>
      <p:ext uri="{BB962C8B-B14F-4D97-AF65-F5344CB8AC3E}">
        <p14:creationId xmlns:p14="http://schemas.microsoft.com/office/powerpoint/2010/main" val="848809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116632"/>
            <a:ext cx="8970508" cy="5760640"/>
          </a:xfrm>
        </p:spPr>
        <p:txBody>
          <a:bodyPr>
            <a:noAutofit/>
          </a:bodyPr>
          <a:lstStyle/>
          <a:p>
            <a:pPr lvl="1" algn="just">
              <a:lnSpc>
                <a:spcPct val="150000"/>
              </a:lnSpc>
              <a:defRPr/>
            </a:pPr>
            <a:r>
              <a:rPr lang="en-IN" sz="2400" b="1" dirty="0">
                <a:solidFill>
                  <a:srgbClr val="FF0000"/>
                </a:solidFill>
                <a:latin typeface="Baskerville Old Face" panose="02020602080505020303" pitchFamily="18" charset="0"/>
              </a:rPr>
              <a:t>Advantages of composites:</a:t>
            </a:r>
            <a:r>
              <a:rPr lang="en-IN" sz="2400" dirty="0">
                <a:latin typeface="Baskerville Old Face" panose="02020602080505020303" pitchFamily="18" charset="0"/>
              </a:rPr>
              <a:t>  </a:t>
            </a:r>
          </a:p>
          <a:p>
            <a:pPr marL="631825" lvl="1" indent="-368300" algn="just">
              <a:lnSpc>
                <a:spcPct val="150000"/>
              </a:lnSpc>
              <a:buFont typeface="Wingdings" panose="05000000000000000000" pitchFamily="2" charset="2"/>
              <a:buChar char="Ø"/>
              <a:defRPr/>
            </a:pPr>
            <a:r>
              <a:rPr lang="en-IN" sz="2400" dirty="0">
                <a:latin typeface="Baskerville Old Face" panose="02020602080505020303" pitchFamily="18" charset="0"/>
              </a:rPr>
              <a:t>These are more economical than metals and ceramics.</a:t>
            </a:r>
          </a:p>
          <a:p>
            <a:pPr marL="631825" lvl="1" indent="-368300" algn="just">
              <a:lnSpc>
                <a:spcPct val="150000"/>
              </a:lnSpc>
              <a:buFont typeface="Wingdings" panose="05000000000000000000" pitchFamily="2" charset="2"/>
              <a:buChar char="Ø"/>
              <a:defRPr/>
            </a:pPr>
            <a:r>
              <a:rPr lang="en-IN" sz="2400" dirty="0">
                <a:latin typeface="Baskerville Old Face" panose="02020602080505020303" pitchFamily="18" charset="0"/>
              </a:rPr>
              <a:t>Weight of the composites is less than conventional metallic design.</a:t>
            </a:r>
          </a:p>
          <a:p>
            <a:pPr marL="631825" lvl="1" indent="-368300" algn="just">
              <a:lnSpc>
                <a:spcPct val="150000"/>
              </a:lnSpc>
              <a:buFont typeface="Wingdings" panose="05000000000000000000" pitchFamily="2" charset="2"/>
              <a:buChar char="Ø"/>
              <a:defRPr/>
            </a:pPr>
            <a:r>
              <a:rPr lang="en-IN" sz="2400" dirty="0">
                <a:latin typeface="Baskerville Old Face" panose="02020602080505020303" pitchFamily="18" charset="0"/>
              </a:rPr>
              <a:t>Due to less weight, these are used in automobile industry to the larger extent for fuel economy(Fuel consumption is less).</a:t>
            </a:r>
          </a:p>
          <a:p>
            <a:pPr marL="631825" lvl="1" indent="-368300" algn="just">
              <a:lnSpc>
                <a:spcPct val="150000"/>
              </a:lnSpc>
              <a:buFont typeface="Wingdings" panose="05000000000000000000" pitchFamily="2" charset="2"/>
              <a:buChar char="Ø"/>
              <a:defRPr/>
            </a:pPr>
            <a:r>
              <a:rPr lang="en-IN" sz="2400" dirty="0">
                <a:latin typeface="Baskerville Old Face" panose="02020602080505020303" pitchFamily="18" charset="0"/>
              </a:rPr>
              <a:t>Excellent mechanical and chemical properties.</a:t>
            </a:r>
          </a:p>
          <a:p>
            <a:pPr marL="631825" lvl="1" indent="-368300" algn="just">
              <a:lnSpc>
                <a:spcPct val="150000"/>
              </a:lnSpc>
              <a:buFont typeface="Wingdings" panose="05000000000000000000" pitchFamily="2" charset="2"/>
              <a:buChar char="Ø"/>
              <a:defRPr/>
            </a:pPr>
            <a:r>
              <a:rPr lang="en-IN" sz="2400" dirty="0">
                <a:latin typeface="Baskerville Old Face" panose="02020602080505020303" pitchFamily="18" charset="0"/>
              </a:rPr>
              <a:t>More thermal resistance than conventional materials hence composites provide improved thermal insulation.</a:t>
            </a:r>
          </a:p>
          <a:p>
            <a:pPr marL="631825" lvl="1" indent="-368300" algn="just">
              <a:lnSpc>
                <a:spcPct val="150000"/>
              </a:lnSpc>
              <a:buFont typeface="Wingdings" panose="05000000000000000000" pitchFamily="2" charset="2"/>
              <a:buChar char="Ø"/>
              <a:defRPr/>
            </a:pPr>
            <a:r>
              <a:rPr lang="en-IN" sz="2400" dirty="0">
                <a:latin typeface="Baskerville Old Face" panose="02020602080505020303" pitchFamily="18" charset="0"/>
              </a:rPr>
              <a:t>Corrosion resistance   </a:t>
            </a:r>
          </a:p>
          <a:p>
            <a:pPr marL="631825" lvl="1" indent="-368300" algn="just">
              <a:lnSpc>
                <a:spcPct val="150000"/>
              </a:lnSpc>
              <a:buFont typeface="Wingdings" panose="05000000000000000000" pitchFamily="2" charset="2"/>
              <a:buChar char="Ø"/>
              <a:defRPr/>
            </a:pPr>
            <a:r>
              <a:rPr lang="en-IN" sz="2400" dirty="0">
                <a:latin typeface="Baskerville Old Face" panose="02020602080505020303" pitchFamily="18" charset="0"/>
              </a:rPr>
              <a:t>Fabrication is very easy. </a:t>
            </a:r>
          </a:p>
          <a:p>
            <a:pPr marL="631825" lvl="1" indent="-368300" algn="just">
              <a:lnSpc>
                <a:spcPct val="150000"/>
              </a:lnSpc>
              <a:buFont typeface="Wingdings" panose="05000000000000000000" pitchFamily="2" charset="2"/>
              <a:buChar char="Ø"/>
              <a:defRPr/>
            </a:pPr>
            <a:r>
              <a:rPr lang="en-IN" sz="2400" dirty="0">
                <a:latin typeface="Baskerville Old Face" panose="02020602080505020303" pitchFamily="18" charset="0"/>
              </a:rPr>
              <a:t>Good aesthetic appeal</a:t>
            </a:r>
          </a:p>
          <a:p>
            <a:pPr algn="just">
              <a:lnSpc>
                <a:spcPct val="150000"/>
              </a:lnSpc>
            </a:pPr>
            <a:endParaRPr lang="en-IN"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28" y="-243408"/>
            <a:ext cx="8763000" cy="990600"/>
          </a:xfrm>
          <a:noFill/>
          <a:ln>
            <a:noFill/>
          </a:ln>
        </p:spPr>
        <p:txBody>
          <a:bodyPr/>
          <a:lstStyle/>
          <a:p>
            <a:pPr marL="0" indent="0" algn="ctr">
              <a:buNone/>
            </a:pPr>
            <a:r>
              <a:rPr lang="en-US" dirty="0">
                <a:solidFill>
                  <a:srgbClr val="FF0000"/>
                </a:solidFill>
                <a:effectLst/>
                <a:latin typeface="Baskerville Old Face" panose="02020602080505020303" pitchFamily="18" charset="0"/>
              </a:rPr>
              <a:t>Carbon Fibers</a:t>
            </a:r>
          </a:p>
        </p:txBody>
      </p:sp>
      <p:sp>
        <p:nvSpPr>
          <p:cNvPr id="3" name="Content Placeholder 2"/>
          <p:cNvSpPr>
            <a:spLocks noGrp="1"/>
          </p:cNvSpPr>
          <p:nvPr>
            <p:ph sz="quarter" idx="4294967295"/>
          </p:nvPr>
        </p:nvSpPr>
        <p:spPr>
          <a:xfrm>
            <a:off x="179512" y="620688"/>
            <a:ext cx="8830816" cy="5029200"/>
          </a:xfrm>
          <a:prstGeom prst="rect">
            <a:avLst/>
          </a:prstGeom>
          <a:ln>
            <a:noFill/>
          </a:ln>
        </p:spPr>
        <p:txBody>
          <a:bodyPr>
            <a:noAutofit/>
          </a:bodyPr>
          <a:lstStyle/>
          <a:p>
            <a:pPr marL="342900" indent="-342900" algn="just">
              <a:lnSpc>
                <a:spcPct val="150000"/>
              </a:lnSpc>
              <a:buFont typeface="Wingdings" panose="05000000000000000000" pitchFamily="2" charset="2"/>
              <a:buChar char="§"/>
              <a:defRPr/>
            </a:pPr>
            <a:r>
              <a:rPr lang="en-US" altLang="en-US" sz="2400" dirty="0">
                <a:latin typeface="Baskerville Old Face" panose="02020602080505020303" pitchFamily="18" charset="0"/>
              </a:rPr>
              <a:t>-Carbon fibers have gained a lot of popularity in the last two decades due to the price reduction</a:t>
            </a:r>
          </a:p>
          <a:p>
            <a:pPr marL="342900" indent="-342900" algn="just">
              <a:lnSpc>
                <a:spcPct val="150000"/>
              </a:lnSpc>
              <a:buFont typeface="Wingdings" panose="05000000000000000000" pitchFamily="2" charset="2"/>
              <a:buChar char="§"/>
              <a:defRPr/>
            </a:pPr>
            <a:r>
              <a:rPr lang="en-US" altLang="en-US" sz="2400" dirty="0">
                <a:latin typeface="Baskerville Old Face" panose="02020602080505020303" pitchFamily="18" charset="0"/>
              </a:rPr>
              <a:t>“Carbon fiber composites are five times stronger than 1020 steel yet five times lighter. In comparison to 6061 aluminum, carbon fiber composites are seven times stronger and two times stiffer yet still 1.5 times lighter”</a:t>
            </a:r>
          </a:p>
          <a:p>
            <a:pPr marL="342900" indent="-342900" algn="just">
              <a:lnSpc>
                <a:spcPct val="150000"/>
              </a:lnSpc>
              <a:buFont typeface="Wingdings" panose="05000000000000000000" pitchFamily="2" charset="2"/>
              <a:buChar char="§"/>
              <a:defRPr/>
            </a:pPr>
            <a:endParaRPr lang="en-US" altLang="en-US" sz="2400" dirty="0">
              <a:latin typeface="Baskerville Old Face" panose="02020602080505020303" pitchFamily="18" charset="0"/>
            </a:endParaRPr>
          </a:p>
          <a:p>
            <a:pPr marL="342900" indent="-342900" algn="just">
              <a:lnSpc>
                <a:spcPct val="150000"/>
              </a:lnSpc>
              <a:buFont typeface="Wingdings" panose="05000000000000000000" pitchFamily="2" charset="2"/>
              <a:buChar char="§"/>
              <a:defRPr/>
            </a:pPr>
            <a:endParaRPr lang="en-US" altLang="en-US" sz="1050" dirty="0">
              <a:latin typeface="Baskerville Old Face" panose="02020602080505020303" pitchFamily="18" charset="0"/>
            </a:endParaRPr>
          </a:p>
          <a:p>
            <a:pPr marL="342900" indent="-342900" algn="just">
              <a:lnSpc>
                <a:spcPct val="150000"/>
              </a:lnSpc>
              <a:buFont typeface="Wingdings" panose="05000000000000000000" pitchFamily="2" charset="2"/>
              <a:buChar char="§"/>
              <a:defRPr/>
            </a:pPr>
            <a:r>
              <a:rPr lang="en-US" altLang="en-US" sz="2400" dirty="0">
                <a:latin typeface="Baskerville Old Face" panose="02020602080505020303" pitchFamily="18" charset="0"/>
              </a:rPr>
              <a:t>-Initially used exclusively by the aerospace industry they are becoming more and more common in fields such as automotive, civil infrastructure, and paper production</a:t>
            </a:r>
          </a:p>
          <a:p>
            <a:pPr algn="just">
              <a:lnSpc>
                <a:spcPct val="150000"/>
              </a:lnSpc>
              <a:buClr>
                <a:schemeClr val="tx2">
                  <a:lumMod val="60000"/>
                  <a:lumOff val="40000"/>
                </a:schemeClr>
              </a:buClr>
              <a:buFont typeface="Wingdings" panose="05000000000000000000" pitchFamily="2" charset="2"/>
              <a:buChar char="§"/>
            </a:pPr>
            <a:endParaRPr lang="en-US" sz="2800" b="1" dirty="0">
              <a:solidFill>
                <a:srgbClr val="FF0000"/>
              </a:solidFill>
              <a:latin typeface="Baskerville Old Face" panose="02020602080505020303" pitchFamily="18" charset="0"/>
            </a:endParaRPr>
          </a:p>
          <a:p>
            <a:pPr algn="just">
              <a:lnSpc>
                <a:spcPct val="150000"/>
              </a:lnSpc>
            </a:pPr>
            <a:endParaRPr lang="en-US" sz="2800" dirty="0"/>
          </a:p>
        </p:txBody>
      </p:sp>
      <p:pic>
        <p:nvPicPr>
          <p:cNvPr id="4" name="Picture 3"/>
          <p:cNvPicPr>
            <a:picLocks noChangeAspect="1"/>
          </p:cNvPicPr>
          <p:nvPr/>
        </p:nvPicPr>
        <p:blipFill>
          <a:blip r:embed="rId2"/>
          <a:stretch>
            <a:fillRect/>
          </a:stretch>
        </p:blipFill>
        <p:spPr>
          <a:xfrm>
            <a:off x="3077949" y="3501008"/>
            <a:ext cx="2934211" cy="1619250"/>
          </a:xfrm>
          <a:prstGeom prst="rect">
            <a:avLst/>
          </a:prstGeom>
        </p:spPr>
      </p:pic>
    </p:spTree>
    <p:extLst>
      <p:ext uri="{BB962C8B-B14F-4D97-AF65-F5344CB8AC3E}">
        <p14:creationId xmlns:p14="http://schemas.microsoft.com/office/powerpoint/2010/main" val="30698761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What is Carbon Fiber? – COMMON FIBERS – DIY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25908"/>
            <a:ext cx="8568952" cy="6443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3384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44624"/>
            <a:ext cx="8928992" cy="6624736"/>
          </a:xfrm>
        </p:spPr>
        <p:txBody>
          <a:bodyPr>
            <a:noAutofit/>
          </a:bodyPr>
          <a:lstStyle/>
          <a:p>
            <a:pPr algn="just">
              <a:lnSpc>
                <a:spcPct val="170000"/>
              </a:lnSpc>
              <a:spcBef>
                <a:spcPts val="0"/>
              </a:spcBef>
            </a:pPr>
            <a:r>
              <a:rPr lang="en-IN" sz="2000" u="sng" dirty="0">
                <a:solidFill>
                  <a:srgbClr val="FF0000"/>
                </a:solidFill>
              </a:rPr>
              <a:t>Carbon based fibre rein forced composites</a:t>
            </a:r>
            <a:r>
              <a:rPr lang="en-IN" sz="2000" dirty="0"/>
              <a:t>: </a:t>
            </a:r>
          </a:p>
          <a:p>
            <a:pPr algn="just">
              <a:lnSpc>
                <a:spcPct val="170000"/>
              </a:lnSpc>
              <a:spcBef>
                <a:spcPts val="0"/>
              </a:spcBef>
            </a:pPr>
            <a:r>
              <a:rPr lang="en-IN" sz="2000" dirty="0"/>
              <a:t>These are prepared by carbonisation of high carbon content material at 1000</a:t>
            </a:r>
            <a:r>
              <a:rPr lang="en-IN" sz="2000" baseline="30000" dirty="0"/>
              <a:t>o</a:t>
            </a:r>
            <a:r>
              <a:rPr lang="en-IN" sz="2000" dirty="0"/>
              <a:t>C, which gives thread like film known as carbon fibre. </a:t>
            </a:r>
          </a:p>
          <a:p>
            <a:pPr algn="just">
              <a:lnSpc>
                <a:spcPct val="170000"/>
              </a:lnSpc>
              <a:spcBef>
                <a:spcPts val="0"/>
              </a:spcBef>
            </a:pPr>
            <a:r>
              <a:rPr lang="en-IN" sz="2000" dirty="0">
                <a:solidFill>
                  <a:srgbClr val="FF0000"/>
                </a:solidFill>
              </a:rPr>
              <a:t>Properties</a:t>
            </a:r>
            <a:r>
              <a:rPr lang="en-IN" sz="2000" dirty="0"/>
              <a:t>: </a:t>
            </a:r>
            <a:r>
              <a:rPr lang="en-IN" sz="2000" dirty="0" err="1"/>
              <a:t>i</a:t>
            </a:r>
            <a:r>
              <a:rPr lang="en-IN" sz="2000" dirty="0"/>
              <a:t>) High tensile strength ii) Highly expensive iii) The diameter of C fibre is in the range of 5-10 microns. iv) High specific strength. v) Good resistance to moisture, acids, bases and various solvents. vi) High performance c-fibres are used as dispersed phase in polymer matrix which posses excellent stability to higher temperature, corrosion resistance etc.,  vii) Lighter in weight.</a:t>
            </a:r>
          </a:p>
          <a:p>
            <a:pPr algn="just">
              <a:lnSpc>
                <a:spcPct val="170000"/>
              </a:lnSpc>
              <a:spcBef>
                <a:spcPts val="0"/>
              </a:spcBef>
            </a:pPr>
            <a:r>
              <a:rPr lang="en-IN" sz="2000" dirty="0">
                <a:solidFill>
                  <a:srgbClr val="FF0000"/>
                </a:solidFill>
              </a:rPr>
              <a:t>Limitations:  </a:t>
            </a:r>
            <a:r>
              <a:rPr lang="en-IN" sz="2000" dirty="0" err="1"/>
              <a:t>i</a:t>
            </a:r>
            <a:r>
              <a:rPr lang="en-IN" sz="2000" dirty="0"/>
              <a:t>) Highly expensive, due to the difficulties causes in manufacturing.</a:t>
            </a:r>
          </a:p>
          <a:p>
            <a:pPr algn="just">
              <a:lnSpc>
                <a:spcPct val="170000"/>
              </a:lnSpc>
              <a:spcBef>
                <a:spcPts val="0"/>
              </a:spcBef>
            </a:pPr>
            <a:r>
              <a:rPr lang="en-IN" sz="2000" dirty="0">
                <a:solidFill>
                  <a:srgbClr val="FF0000"/>
                </a:solidFill>
              </a:rPr>
              <a:t>Applications:</a:t>
            </a:r>
            <a:r>
              <a:rPr lang="en-IN" sz="2000" dirty="0"/>
              <a:t> </a:t>
            </a:r>
            <a:r>
              <a:rPr lang="en-IN" sz="2000" dirty="0" err="1"/>
              <a:t>i</a:t>
            </a:r>
            <a:r>
              <a:rPr lang="en-IN" sz="2000" dirty="0"/>
              <a:t>) Body and stabiliser components of helicopters   </a:t>
            </a:r>
          </a:p>
          <a:p>
            <a:pPr algn="just">
              <a:lnSpc>
                <a:spcPct val="170000"/>
              </a:lnSpc>
              <a:spcBef>
                <a:spcPts val="0"/>
              </a:spcBef>
            </a:pPr>
            <a:r>
              <a:rPr lang="en-IN" sz="2000" dirty="0"/>
              <a:t>ii) Military and commercial aircraft structural components such as wings. </a:t>
            </a:r>
          </a:p>
          <a:p>
            <a:pPr algn="just">
              <a:lnSpc>
                <a:spcPct val="170000"/>
              </a:lnSpc>
              <a:spcBef>
                <a:spcPts val="0"/>
              </a:spcBef>
            </a:pPr>
            <a:r>
              <a:rPr lang="en-IN" sz="2000" dirty="0"/>
              <a:t>Iii) Due to extreme tensile strength, used as sports and recreational equipments like fishing rods, golf clubs, hockey sticks etc., </a:t>
            </a:r>
          </a:p>
          <a:p>
            <a:pPr algn="just">
              <a:lnSpc>
                <a:spcPct val="170000"/>
              </a:lnSpc>
              <a:spcBef>
                <a:spcPts val="0"/>
              </a:spcBef>
            </a:pPr>
            <a:endParaRPr lang="en-IN" sz="2000" dirty="0"/>
          </a:p>
        </p:txBody>
      </p:sp>
    </p:spTree>
    <p:extLst>
      <p:ext uri="{BB962C8B-B14F-4D97-AF65-F5344CB8AC3E}">
        <p14:creationId xmlns:p14="http://schemas.microsoft.com/office/powerpoint/2010/main" val="19408476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04" y="44624"/>
            <a:ext cx="8928992" cy="6768752"/>
          </a:xfrm>
        </p:spPr>
        <p:txBody>
          <a:bodyPr>
            <a:normAutofit fontScale="85000" lnSpcReduction="10000"/>
          </a:bodyPr>
          <a:lstStyle/>
          <a:p>
            <a:pPr algn="just">
              <a:lnSpc>
                <a:spcPct val="170000"/>
              </a:lnSpc>
            </a:pPr>
            <a:r>
              <a:rPr lang="en-IN" sz="2400" u="sng" dirty="0">
                <a:solidFill>
                  <a:srgbClr val="FF0000"/>
                </a:solidFill>
                <a:latin typeface="Times New Roman" panose="02020603050405020304" pitchFamily="18" charset="0"/>
                <a:cs typeface="Times New Roman" panose="02020603050405020304" pitchFamily="18" charset="0"/>
              </a:rPr>
              <a:t>Aramid based  fibre rein forced composites</a:t>
            </a:r>
            <a:r>
              <a:rPr lang="en-IN" sz="2400" u="sng" dirty="0">
                <a:latin typeface="Times New Roman" panose="02020603050405020304" pitchFamily="18" charset="0"/>
                <a:cs typeface="Times New Roman" panose="02020603050405020304" pitchFamily="18" charset="0"/>
              </a:rPr>
              <a:t>: </a:t>
            </a:r>
          </a:p>
          <a:p>
            <a:pPr algn="just">
              <a:lnSpc>
                <a:spcPct val="170000"/>
              </a:lnSpc>
            </a:pPr>
            <a:r>
              <a:rPr lang="en-IN" sz="2400" u="sng"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These are prepared by dissolving </a:t>
            </a:r>
            <a:r>
              <a:rPr lang="en-IN" sz="2400" dirty="0" err="1">
                <a:latin typeface="Times New Roman" panose="02020603050405020304" pitchFamily="18" charset="0"/>
                <a:cs typeface="Times New Roman" panose="02020603050405020304" pitchFamily="18" charset="0"/>
              </a:rPr>
              <a:t>aramid</a:t>
            </a:r>
            <a:r>
              <a:rPr lang="en-IN" sz="2400" dirty="0">
                <a:latin typeface="Times New Roman" panose="02020603050405020304" pitchFamily="18" charset="0"/>
                <a:cs typeface="Times New Roman" panose="02020603050405020304" pitchFamily="18" charset="0"/>
              </a:rPr>
              <a:t> polymer in anhydrous H</a:t>
            </a:r>
            <a:r>
              <a:rPr lang="en-IN" sz="2400" baseline="-25000" dirty="0">
                <a:latin typeface="Times New Roman" panose="02020603050405020304" pitchFamily="18" charset="0"/>
                <a:cs typeface="Times New Roman" panose="02020603050405020304" pitchFamily="18" charset="0"/>
              </a:rPr>
              <a:t>2</a:t>
            </a:r>
            <a:r>
              <a:rPr lang="en-IN" sz="2400" dirty="0">
                <a:latin typeface="Times New Roman" panose="02020603050405020304" pitchFamily="18" charset="0"/>
                <a:cs typeface="Times New Roman" panose="02020603050405020304" pitchFamily="18" charset="0"/>
              </a:rPr>
              <a:t>SO</a:t>
            </a:r>
            <a:r>
              <a:rPr lang="en-IN" sz="2400" baseline="-25000" dirty="0">
                <a:latin typeface="Times New Roman" panose="02020603050405020304" pitchFamily="18" charset="0"/>
                <a:cs typeface="Times New Roman" panose="02020603050405020304" pitchFamily="18" charset="0"/>
              </a:rPr>
              <a:t>4 </a:t>
            </a:r>
            <a:r>
              <a:rPr lang="en-IN" sz="2400" dirty="0">
                <a:latin typeface="Times New Roman" panose="02020603050405020304" pitchFamily="18" charset="0"/>
                <a:cs typeface="Times New Roman" panose="02020603050405020304" pitchFamily="18" charset="0"/>
              </a:rPr>
              <a:t> and the resultant solution is subjected to spinning until a solid thin film is formed. Generally Kevlar is used as </a:t>
            </a:r>
            <a:r>
              <a:rPr lang="en-IN" sz="2400" dirty="0" err="1">
                <a:latin typeface="Times New Roman" panose="02020603050405020304" pitchFamily="18" charset="0"/>
                <a:cs typeface="Times New Roman" panose="02020603050405020304" pitchFamily="18" charset="0"/>
              </a:rPr>
              <a:t>aramid</a:t>
            </a:r>
            <a:r>
              <a:rPr lang="en-IN" sz="2400" dirty="0">
                <a:latin typeface="Times New Roman" panose="02020603050405020304" pitchFamily="18" charset="0"/>
                <a:cs typeface="Times New Roman" panose="02020603050405020304" pitchFamily="18" charset="0"/>
              </a:rPr>
              <a:t> fibre. </a:t>
            </a:r>
          </a:p>
          <a:p>
            <a:pPr algn="just">
              <a:lnSpc>
                <a:spcPct val="170000"/>
              </a:lnSpc>
            </a:pPr>
            <a:r>
              <a:rPr lang="en-IN" sz="2400" dirty="0">
                <a:solidFill>
                  <a:srgbClr val="FF0000"/>
                </a:solidFill>
                <a:latin typeface="Times New Roman" panose="02020603050405020304" pitchFamily="18" charset="0"/>
                <a:cs typeface="Times New Roman" panose="02020603050405020304" pitchFamily="18" charset="0"/>
              </a:rPr>
              <a:t>Properties: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 Ultra-light in weight  ii) High tensile strength iii) Moderate expensive iv) Excellent toughness v) Resistance to creep and fatigue failure  vi) Stable to higher </a:t>
            </a:r>
          </a:p>
          <a:p>
            <a:pPr algn="just">
              <a:lnSpc>
                <a:spcPct val="170000"/>
              </a:lnSpc>
            </a:pPr>
            <a:r>
              <a:rPr lang="en-IN" sz="2400" dirty="0">
                <a:latin typeface="Times New Roman" panose="02020603050405020304" pitchFamily="18" charset="0"/>
                <a:cs typeface="Times New Roman" panose="02020603050405020304" pitchFamily="18" charset="0"/>
              </a:rPr>
              <a:t>temperature vii) Non conducting nature  viii) Retain mechanical properties for a wide temperature range (-200 to 200</a:t>
            </a:r>
            <a:r>
              <a:rPr lang="en-IN" sz="2400" baseline="30000" dirty="0">
                <a:latin typeface="Times New Roman" panose="02020603050405020304" pitchFamily="18" charset="0"/>
                <a:cs typeface="Times New Roman" panose="02020603050405020304" pitchFamily="18" charset="0"/>
              </a:rPr>
              <a:t>o</a:t>
            </a:r>
            <a:r>
              <a:rPr lang="en-IN" sz="2400" dirty="0">
                <a:latin typeface="Times New Roman" panose="02020603050405020304" pitchFamily="18" charset="0"/>
                <a:cs typeface="Times New Roman" panose="02020603050405020304" pitchFamily="18" charset="0"/>
              </a:rPr>
              <a:t>C) viii) Much better mechanical properties than steel and metals. </a:t>
            </a:r>
          </a:p>
          <a:p>
            <a:pPr algn="just">
              <a:lnSpc>
                <a:spcPct val="170000"/>
              </a:lnSpc>
            </a:pPr>
            <a:r>
              <a:rPr lang="en-IN" sz="2400" dirty="0">
                <a:solidFill>
                  <a:srgbClr val="FF0000"/>
                </a:solidFill>
                <a:latin typeface="Times New Roman" panose="02020603050405020304" pitchFamily="18" charset="0"/>
                <a:cs typeface="Times New Roman" panose="02020603050405020304" pitchFamily="18" charset="0"/>
              </a:rPr>
              <a:t>Limitations:</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 They are attacked by strong acids and bases  ii) Highly sensitive to UV light  </a:t>
            </a:r>
          </a:p>
          <a:p>
            <a:pPr algn="just">
              <a:lnSpc>
                <a:spcPct val="170000"/>
              </a:lnSpc>
            </a:pPr>
            <a:r>
              <a:rPr lang="en-IN" sz="2400" dirty="0">
                <a:solidFill>
                  <a:srgbClr val="FF0000"/>
                </a:solidFill>
                <a:latin typeface="Times New Roman" panose="02020603050405020304" pitchFamily="18" charset="0"/>
                <a:cs typeface="Times New Roman" panose="02020603050405020304" pitchFamily="18" charset="0"/>
              </a:rPr>
              <a:t>Applications: </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 Used in automobile brakes, clutches, Ship hulls, Commercial aircrafts like Boeing 767 and Airbus 320 .</a:t>
            </a:r>
          </a:p>
          <a:p>
            <a:pPr algn="just">
              <a:lnSpc>
                <a:spcPct val="17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79481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810"/>
            <a:ext cx="8229600" cy="695506"/>
          </a:xfrm>
        </p:spPr>
        <p:txBody>
          <a:bodyPr>
            <a:normAutofit/>
          </a:bodyPr>
          <a:lstStyle/>
          <a:p>
            <a:pPr algn="ctr"/>
            <a:r>
              <a:rPr lang="en-IN" sz="3600" dirty="0">
                <a:solidFill>
                  <a:srgbClr val="FF0000"/>
                </a:solidFill>
                <a:effectLst/>
              </a:rPr>
              <a:t>LAYERED COMPOSITES</a:t>
            </a:r>
          </a:p>
        </p:txBody>
      </p:sp>
      <p:pic>
        <p:nvPicPr>
          <p:cNvPr id="4" name="Picture 3"/>
          <p:cNvPicPr>
            <a:picLocks noChangeAspect="1"/>
          </p:cNvPicPr>
          <p:nvPr/>
        </p:nvPicPr>
        <p:blipFill rotWithShape="1">
          <a:blip r:embed="rId2"/>
          <a:srcRect t="5752" r="28609" b="51107"/>
          <a:stretch/>
        </p:blipFill>
        <p:spPr>
          <a:xfrm>
            <a:off x="683568" y="1412776"/>
            <a:ext cx="7560840" cy="2043471"/>
          </a:xfrm>
          <a:prstGeom prst="rect">
            <a:avLst/>
          </a:prstGeom>
        </p:spPr>
      </p:pic>
      <p:pic>
        <p:nvPicPr>
          <p:cNvPr id="5" name="Picture 4"/>
          <p:cNvPicPr>
            <a:picLocks noChangeAspect="1"/>
          </p:cNvPicPr>
          <p:nvPr/>
        </p:nvPicPr>
        <p:blipFill rotWithShape="1">
          <a:blip r:embed="rId2"/>
          <a:srcRect t="51771" r="78776" b="2808"/>
          <a:stretch/>
        </p:blipFill>
        <p:spPr>
          <a:xfrm>
            <a:off x="2905472" y="4538958"/>
            <a:ext cx="2376264" cy="2274418"/>
          </a:xfrm>
          <a:prstGeom prst="rect">
            <a:avLst/>
          </a:prstGeom>
        </p:spPr>
      </p:pic>
      <p:pic>
        <p:nvPicPr>
          <p:cNvPr id="6" name="Picture 5"/>
          <p:cNvPicPr>
            <a:picLocks noChangeAspect="1"/>
          </p:cNvPicPr>
          <p:nvPr/>
        </p:nvPicPr>
        <p:blipFill rotWithShape="1">
          <a:blip r:embed="rId2"/>
          <a:srcRect l="74606" t="1438" r="3526" b="52544"/>
          <a:stretch/>
        </p:blipFill>
        <p:spPr>
          <a:xfrm>
            <a:off x="323528" y="4581128"/>
            <a:ext cx="2448272" cy="2304256"/>
          </a:xfrm>
          <a:prstGeom prst="rect">
            <a:avLst/>
          </a:prstGeom>
        </p:spPr>
      </p:pic>
      <p:sp>
        <p:nvSpPr>
          <p:cNvPr id="7" name="Rectangle 6"/>
          <p:cNvSpPr/>
          <p:nvPr/>
        </p:nvSpPr>
        <p:spPr>
          <a:xfrm>
            <a:off x="107504" y="3334633"/>
            <a:ext cx="9036496" cy="1246495"/>
          </a:xfrm>
          <a:prstGeom prst="rect">
            <a:avLst/>
          </a:prstGeom>
        </p:spPr>
        <p:txBody>
          <a:bodyPr wrap="square">
            <a:spAutoFit/>
          </a:bodyPr>
          <a:lstStyle/>
          <a:p>
            <a:pPr algn="just">
              <a:lnSpc>
                <a:spcPct val="125000"/>
              </a:lnSpc>
            </a:pPr>
            <a:r>
              <a:rPr lang="en-US" sz="2000" dirty="0">
                <a:solidFill>
                  <a:srgbClr val="0000FF"/>
                </a:solidFill>
              </a:rPr>
              <a:t>Variety of layered composites with regular structure. a) Plane parallel layers, </a:t>
            </a:r>
            <a:r>
              <a:rPr lang="en-US" sz="2000" dirty="0" err="1">
                <a:solidFill>
                  <a:srgbClr val="0000FF"/>
                </a:solidFill>
              </a:rPr>
              <a:t>dt</a:t>
            </a:r>
            <a:r>
              <a:rPr lang="en-US" sz="2000" dirty="0">
                <a:solidFill>
                  <a:srgbClr val="0000FF"/>
                </a:solidFill>
              </a:rPr>
              <a:t> , least translation period in a direction perpendicular to layers; b) undulating (corrugated) parallel layers, </a:t>
            </a:r>
            <a:r>
              <a:rPr lang="en-US" sz="2000" dirty="0" err="1">
                <a:solidFill>
                  <a:srgbClr val="0000FF"/>
                </a:solidFill>
              </a:rPr>
              <a:t>dt</a:t>
            </a:r>
            <a:r>
              <a:rPr lang="en-US" sz="2000" dirty="0">
                <a:solidFill>
                  <a:srgbClr val="0000FF"/>
                </a:solidFill>
              </a:rPr>
              <a:t> and </a:t>
            </a:r>
            <a:r>
              <a:rPr lang="en-US" sz="2000" dirty="0" err="1">
                <a:solidFill>
                  <a:srgbClr val="0000FF"/>
                </a:solidFill>
              </a:rPr>
              <a:t>lt</a:t>
            </a:r>
            <a:r>
              <a:rPr lang="en-US" sz="2000" dirty="0">
                <a:solidFill>
                  <a:srgbClr val="0000FF"/>
                </a:solidFill>
              </a:rPr>
              <a:t> , translation periods in two directions (X and Y); </a:t>
            </a:r>
            <a:endParaRPr lang="en-IN" sz="2000" dirty="0">
              <a:solidFill>
                <a:srgbClr val="0000FF"/>
              </a:solidFill>
            </a:endParaRPr>
          </a:p>
        </p:txBody>
      </p:sp>
      <p:sp>
        <p:nvSpPr>
          <p:cNvPr id="8" name="Rectangle 7"/>
          <p:cNvSpPr/>
          <p:nvPr/>
        </p:nvSpPr>
        <p:spPr>
          <a:xfrm>
            <a:off x="5556129" y="4750112"/>
            <a:ext cx="3264343" cy="1631216"/>
          </a:xfrm>
          <a:prstGeom prst="rect">
            <a:avLst/>
          </a:prstGeom>
        </p:spPr>
        <p:txBody>
          <a:bodyPr wrap="square">
            <a:spAutoFit/>
          </a:bodyPr>
          <a:lstStyle/>
          <a:p>
            <a:pPr algn="just"/>
            <a:r>
              <a:rPr lang="en-US" sz="2000" dirty="0">
                <a:solidFill>
                  <a:srgbClr val="006600"/>
                </a:solidFill>
              </a:rPr>
              <a:t>c) coaxial layers of equal thickness in a round cylinder; </a:t>
            </a:r>
          </a:p>
          <a:p>
            <a:pPr algn="just"/>
            <a:r>
              <a:rPr lang="en-US" sz="2000" dirty="0">
                <a:solidFill>
                  <a:srgbClr val="006600"/>
                </a:solidFill>
              </a:rPr>
              <a:t>d) sphere, separated into spherical layers of equal thickness. </a:t>
            </a:r>
            <a:endParaRPr lang="en-IN" dirty="0">
              <a:solidFill>
                <a:srgbClr val="006600"/>
              </a:solidFill>
            </a:endParaRPr>
          </a:p>
        </p:txBody>
      </p:sp>
      <p:sp>
        <p:nvSpPr>
          <p:cNvPr id="9" name="TextBox 8"/>
          <p:cNvSpPr txBox="1"/>
          <p:nvPr/>
        </p:nvSpPr>
        <p:spPr>
          <a:xfrm>
            <a:off x="107504" y="548680"/>
            <a:ext cx="8928992" cy="923330"/>
          </a:xfrm>
          <a:prstGeom prst="rect">
            <a:avLst/>
          </a:prstGeom>
          <a:noFill/>
        </p:spPr>
        <p:txBody>
          <a:bodyPr wrap="square" rtlCol="0">
            <a:spAutoFit/>
          </a:bodyPr>
          <a:lstStyle/>
          <a:p>
            <a:pPr algn="just">
              <a:lnSpc>
                <a:spcPct val="150000"/>
              </a:lnSpc>
            </a:pPr>
            <a:r>
              <a:rPr lang="en-IN" dirty="0">
                <a:solidFill>
                  <a:srgbClr val="0000FF"/>
                </a:solidFill>
              </a:rPr>
              <a:t>A composite material that consists of two or more layers that are bonded together. </a:t>
            </a:r>
            <a:r>
              <a:rPr lang="en-US" dirty="0">
                <a:solidFill>
                  <a:srgbClr val="0000FF"/>
                </a:solidFill>
              </a:rPr>
              <a:t>Layers in a composite may differ only in structure with the same chemical composition also. </a:t>
            </a:r>
            <a:endParaRPr lang="en-IN" dirty="0">
              <a:solidFill>
                <a:srgbClr val="0000FF"/>
              </a:solidFill>
            </a:endParaRPr>
          </a:p>
        </p:txBody>
      </p:sp>
    </p:spTree>
    <p:extLst>
      <p:ext uri="{BB962C8B-B14F-4D97-AF65-F5344CB8AC3E}">
        <p14:creationId xmlns:p14="http://schemas.microsoft.com/office/powerpoint/2010/main" val="23287392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ChangeArrowheads="1"/>
          </p:cNvSpPr>
          <p:nvPr>
            <p:ph type="title"/>
          </p:nvPr>
        </p:nvSpPr>
        <p:spPr>
          <a:xfrm>
            <a:off x="785813" y="116632"/>
            <a:ext cx="7772400" cy="774700"/>
          </a:xfrm>
        </p:spPr>
        <p:txBody>
          <a:bodyPr/>
          <a:lstStyle/>
          <a:p>
            <a:pPr algn="ctr" eaLnBrk="1" hangingPunct="1"/>
            <a:r>
              <a:rPr lang="en-US" sz="3200" b="1" dirty="0">
                <a:solidFill>
                  <a:srgbClr val="FF0000"/>
                </a:solidFill>
                <a:latin typeface="Arial Rounded MT Bold" panose="020F0704030504030204" pitchFamily="34" charset="0"/>
                <a:cs typeface="Tahoma" panose="020B0604030504040204" pitchFamily="34" charset="0"/>
              </a:rPr>
              <a:t>FRP Properties</a:t>
            </a:r>
          </a:p>
        </p:txBody>
      </p:sp>
      <p:sp>
        <p:nvSpPr>
          <p:cNvPr id="63491" name="Rectangle 5"/>
          <p:cNvSpPr>
            <a:spLocks noGrp="1" noChangeArrowheads="1"/>
          </p:cNvSpPr>
          <p:nvPr>
            <p:ph sz="quarter" idx="1"/>
          </p:nvPr>
        </p:nvSpPr>
        <p:spPr>
          <a:xfrm>
            <a:off x="179512" y="836712"/>
            <a:ext cx="8856984" cy="4572000"/>
          </a:xfrm>
        </p:spPr>
        <p:txBody>
          <a:bodyPr>
            <a:normAutofit fontScale="92500" lnSpcReduction="10000"/>
          </a:bodyPr>
          <a:lstStyle/>
          <a:p>
            <a:pPr algn="just" eaLnBrk="1" hangingPunct="1">
              <a:lnSpc>
                <a:spcPct val="150000"/>
              </a:lnSpc>
            </a:pPr>
            <a:r>
              <a:rPr lang="en-US" sz="2400" dirty="0">
                <a:cs typeface="Times New Roman" panose="02020603050405020304" pitchFamily="18" charset="0"/>
              </a:rPr>
              <a:t>High strength‑to‑weight and modulus‑to‑weight ratios</a:t>
            </a:r>
          </a:p>
          <a:p>
            <a:pPr algn="just" eaLnBrk="1" hangingPunct="1">
              <a:lnSpc>
                <a:spcPct val="150000"/>
              </a:lnSpc>
            </a:pPr>
            <a:r>
              <a:rPr lang="en-US" sz="2400" dirty="0">
                <a:cs typeface="Times New Roman" panose="02020603050405020304" pitchFamily="18" charset="0"/>
              </a:rPr>
              <a:t>Low specific gravity - a typical FRP weighs only about 1/5 as much as steel; yet, strength and modulus are comparable in fiber direction</a:t>
            </a:r>
          </a:p>
          <a:p>
            <a:pPr algn="just" eaLnBrk="1" hangingPunct="1">
              <a:lnSpc>
                <a:spcPct val="150000"/>
              </a:lnSpc>
            </a:pPr>
            <a:r>
              <a:rPr lang="en-US" sz="2400" dirty="0">
                <a:cs typeface="Times New Roman" panose="02020603050405020304" pitchFamily="18" charset="0"/>
              </a:rPr>
              <a:t>Good fatigue strength</a:t>
            </a:r>
          </a:p>
          <a:p>
            <a:pPr algn="just" eaLnBrk="1" hangingPunct="1">
              <a:lnSpc>
                <a:spcPct val="150000"/>
              </a:lnSpc>
            </a:pPr>
            <a:r>
              <a:rPr lang="en-US" sz="2400" dirty="0">
                <a:cs typeface="Times New Roman" panose="02020603050405020304" pitchFamily="18" charset="0"/>
              </a:rPr>
              <a:t>Good corrosion resistance, although polymers are soluble in various chemicals</a:t>
            </a:r>
          </a:p>
          <a:p>
            <a:pPr algn="just" eaLnBrk="1" hangingPunct="1">
              <a:lnSpc>
                <a:spcPct val="150000"/>
              </a:lnSpc>
            </a:pPr>
            <a:r>
              <a:rPr lang="en-US" sz="2400" dirty="0">
                <a:cs typeface="Times New Roman" panose="02020603050405020304" pitchFamily="18" charset="0"/>
              </a:rPr>
              <a:t>Low thermal expansion - for many FRPs, leading to good dimensional stability</a:t>
            </a:r>
          </a:p>
          <a:p>
            <a:pPr algn="just" eaLnBrk="1" hangingPunct="1">
              <a:lnSpc>
                <a:spcPct val="150000"/>
              </a:lnSpc>
            </a:pPr>
            <a:r>
              <a:rPr lang="en-US" sz="2400" dirty="0">
                <a:cs typeface="Times New Roman" panose="02020603050405020304" pitchFamily="18" charset="0"/>
              </a:rPr>
              <a:t>Significant anisotropy in properties </a:t>
            </a:r>
          </a:p>
        </p:txBody>
      </p:sp>
    </p:spTree>
    <p:extLst>
      <p:ext uri="{BB962C8B-B14F-4D97-AF65-F5344CB8AC3E}">
        <p14:creationId xmlns:p14="http://schemas.microsoft.com/office/powerpoint/2010/main" val="3803765655"/>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ChangeArrowheads="1"/>
          </p:cNvSpPr>
          <p:nvPr>
            <p:ph type="title"/>
          </p:nvPr>
        </p:nvSpPr>
        <p:spPr>
          <a:xfrm>
            <a:off x="857250" y="500063"/>
            <a:ext cx="7772400" cy="703262"/>
          </a:xfrm>
        </p:spPr>
        <p:txBody>
          <a:bodyPr/>
          <a:lstStyle/>
          <a:p>
            <a:pPr algn="ctr" eaLnBrk="1" hangingPunct="1"/>
            <a:r>
              <a:rPr lang="en-US" sz="3200" b="1">
                <a:solidFill>
                  <a:srgbClr val="FF0000"/>
                </a:solidFill>
                <a:latin typeface="Arial Rounded MT Bold" panose="020F0704030504030204" pitchFamily="34" charset="0"/>
                <a:cs typeface="Tahoma" panose="020B0604030504040204" pitchFamily="34" charset="0"/>
              </a:rPr>
              <a:t>FRP Applications</a:t>
            </a:r>
          </a:p>
        </p:txBody>
      </p:sp>
      <p:sp>
        <p:nvSpPr>
          <p:cNvPr id="64515" name="Rectangle 5"/>
          <p:cNvSpPr>
            <a:spLocks noGrp="1" noChangeArrowheads="1"/>
          </p:cNvSpPr>
          <p:nvPr>
            <p:ph sz="quarter" idx="1"/>
          </p:nvPr>
        </p:nvSpPr>
        <p:spPr>
          <a:xfrm>
            <a:off x="251520" y="1500188"/>
            <a:ext cx="8784976" cy="4572000"/>
          </a:xfrm>
        </p:spPr>
        <p:txBody>
          <a:bodyPr>
            <a:normAutofit fontScale="92500" lnSpcReduction="10000"/>
          </a:bodyPr>
          <a:lstStyle/>
          <a:p>
            <a:pPr eaLnBrk="1" hangingPunct="1">
              <a:lnSpc>
                <a:spcPct val="150000"/>
              </a:lnSpc>
            </a:pPr>
            <a:r>
              <a:rPr lang="en-US" sz="2400" dirty="0">
                <a:cs typeface="Times New Roman" panose="02020603050405020304" pitchFamily="18" charset="0"/>
              </a:rPr>
              <a:t>Aerospace – much of the structural weight of </a:t>
            </a:r>
            <a:r>
              <a:rPr lang="en-US" sz="2400" dirty="0" err="1">
                <a:cs typeface="Times New Roman" panose="02020603050405020304" pitchFamily="18" charset="0"/>
              </a:rPr>
              <a:t>todays</a:t>
            </a:r>
            <a:r>
              <a:rPr lang="en-US" sz="2400" dirty="0">
                <a:cs typeface="Times New Roman" panose="02020603050405020304" pitchFamily="18" charset="0"/>
              </a:rPr>
              <a:t> airplanes and helicopters consist of advanced FRPs</a:t>
            </a:r>
          </a:p>
          <a:p>
            <a:pPr eaLnBrk="1" hangingPunct="1">
              <a:lnSpc>
                <a:spcPct val="150000"/>
              </a:lnSpc>
            </a:pPr>
            <a:r>
              <a:rPr lang="en-US" sz="2400" dirty="0">
                <a:cs typeface="Times New Roman" panose="02020603050405020304" pitchFamily="18" charset="0"/>
              </a:rPr>
              <a:t>Automotive – somebody panels for cars and truck cabs</a:t>
            </a:r>
          </a:p>
          <a:p>
            <a:pPr lvl="1" eaLnBrk="1" hangingPunct="1">
              <a:lnSpc>
                <a:spcPct val="150000"/>
              </a:lnSpc>
            </a:pPr>
            <a:r>
              <a:rPr lang="en-US" dirty="0">
                <a:cs typeface="Times New Roman" panose="02020603050405020304" pitchFamily="18" charset="0"/>
              </a:rPr>
              <a:t>Continued use of low-carbon sheet steel in cars is evidence of its low cost and ease of processing</a:t>
            </a:r>
          </a:p>
          <a:p>
            <a:pPr eaLnBrk="1" hangingPunct="1">
              <a:lnSpc>
                <a:spcPct val="150000"/>
              </a:lnSpc>
            </a:pPr>
            <a:r>
              <a:rPr lang="en-US" sz="2400" dirty="0">
                <a:cs typeface="Times New Roman" panose="02020603050405020304" pitchFamily="18" charset="0"/>
              </a:rPr>
              <a:t>Sports and recreation</a:t>
            </a:r>
          </a:p>
          <a:p>
            <a:pPr lvl="1" eaLnBrk="1" hangingPunct="1">
              <a:lnSpc>
                <a:spcPct val="150000"/>
              </a:lnSpc>
            </a:pPr>
            <a:r>
              <a:rPr lang="en-US" dirty="0">
                <a:cs typeface="Times New Roman" panose="02020603050405020304" pitchFamily="18" charset="0"/>
              </a:rPr>
              <a:t>Fiberglass reinforced plastic has been used for boat hulls since the 1940s</a:t>
            </a:r>
          </a:p>
          <a:p>
            <a:pPr lvl="1" eaLnBrk="1" hangingPunct="1">
              <a:lnSpc>
                <a:spcPct val="150000"/>
              </a:lnSpc>
            </a:pPr>
            <a:r>
              <a:rPr lang="en-US" dirty="0">
                <a:cs typeface="Times New Roman" panose="02020603050405020304" pitchFamily="18" charset="0"/>
              </a:rPr>
              <a:t>Fishing rods, tennis rackets, golf club shafts, helmets, skis, bows and arrows.</a:t>
            </a:r>
          </a:p>
        </p:txBody>
      </p:sp>
    </p:spTree>
    <p:extLst>
      <p:ext uri="{BB962C8B-B14F-4D97-AF65-F5344CB8AC3E}">
        <p14:creationId xmlns:p14="http://schemas.microsoft.com/office/powerpoint/2010/main" val="427312656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1124744"/>
            <a:ext cx="7772400" cy="4968552"/>
          </a:xfrm>
        </p:spPr>
        <p:txBody>
          <a:bodyPr>
            <a:normAutofit/>
          </a:bodyPr>
          <a:lstStyle/>
          <a:p>
            <a:pPr algn="l"/>
            <a:endParaRPr lang="en-US" sz="4800" dirty="0"/>
          </a:p>
          <a:p>
            <a:pPr algn="l"/>
            <a:endParaRPr lang="en-US" sz="4800" dirty="0"/>
          </a:p>
          <a:p>
            <a:pPr algn="ctr"/>
            <a:r>
              <a:rPr lang="en-US" sz="6600" i="1" dirty="0">
                <a:solidFill>
                  <a:srgbClr val="FF0000"/>
                </a:solidFill>
              </a:rPr>
              <a:t>THANK YOU</a:t>
            </a:r>
            <a:endParaRPr lang="en-IN" sz="6600" i="1"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79097" y="14914"/>
            <a:ext cx="5773223" cy="6843086"/>
          </a:xfrm>
          <a:prstGeom prst="rect">
            <a:avLst/>
          </a:prstGeom>
        </p:spPr>
      </p:pic>
    </p:spTree>
    <p:extLst>
      <p:ext uri="{BB962C8B-B14F-4D97-AF65-F5344CB8AC3E}">
        <p14:creationId xmlns:p14="http://schemas.microsoft.com/office/powerpoint/2010/main" val="14853606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3.xml><?xml version="1.0" encoding="utf-8"?>
<a:theme xmlns:a="http://schemas.openxmlformats.org/drawingml/2006/main" name="1_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5418</TotalTime>
  <Words>3857</Words>
  <Application>Microsoft Office PowerPoint</Application>
  <PresentationFormat>On-screen Show (4:3)</PresentationFormat>
  <Paragraphs>353</Paragraphs>
  <Slides>87</Slides>
  <Notes>2</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87</vt:i4>
      </vt:variant>
    </vt:vector>
  </HeadingPairs>
  <TitlesOfParts>
    <vt:vector size="107" baseType="lpstr">
      <vt:lpstr>Arial</vt:lpstr>
      <vt:lpstr>Arial Rounded MT Bold</vt:lpstr>
      <vt:lpstr>Baskerville Old Face</vt:lpstr>
      <vt:lpstr>Book Antiqua</vt:lpstr>
      <vt:lpstr>Bookman Old Style</vt:lpstr>
      <vt:lpstr>Calibri</vt:lpstr>
      <vt:lpstr>Cambria</vt:lpstr>
      <vt:lpstr>Franklin Gothic Book</vt:lpstr>
      <vt:lpstr>Georgia</vt:lpstr>
      <vt:lpstr>Gill Sans MT</vt:lpstr>
      <vt:lpstr>Perpetua</vt:lpstr>
      <vt:lpstr>Tahoma</vt:lpstr>
      <vt:lpstr>Times New Roman</vt:lpstr>
      <vt:lpstr>Verdana</vt:lpstr>
      <vt:lpstr>Wingdings</vt:lpstr>
      <vt:lpstr>Wingdings 2</vt:lpstr>
      <vt:lpstr>Wingdings 3</vt:lpstr>
      <vt:lpstr>Concourse</vt:lpstr>
      <vt:lpstr>Equity</vt:lpstr>
      <vt:lpstr>1_Equity</vt:lpstr>
      <vt:lpstr>UNIT-IV  </vt:lpstr>
      <vt:lpstr>COMPOSITE MATERIALS </vt:lpstr>
      <vt:lpstr>PowerPoint Presentation</vt:lpstr>
      <vt:lpstr>PowerPoint Presentation</vt:lpstr>
      <vt:lpstr>Composite Materials Definition</vt:lpstr>
      <vt:lpstr>Composite Can Be Found In</vt:lpstr>
      <vt:lpstr>Why Composites are Important ?</vt:lpstr>
      <vt:lpstr>PowerPoint Presentation</vt:lpstr>
      <vt:lpstr>PowerPoint Presentation</vt:lpstr>
      <vt:lpstr>Disadvantages and Limitations of Composite Materials </vt:lpstr>
      <vt:lpstr>PowerPoint Presentation</vt:lpstr>
      <vt:lpstr>PowerPoint Presentation</vt:lpstr>
      <vt:lpstr>Functions of the Matrix Material  (Dispersion medium)</vt:lpstr>
      <vt:lpstr>PowerPoint Presentation</vt:lpstr>
      <vt:lpstr>Constituents of the Composite Materials</vt:lpstr>
      <vt:lpstr>Constituents of the Composite Materials</vt:lpstr>
      <vt:lpstr>One Possible Classification of  Composite Materials</vt:lpstr>
      <vt:lpstr>Classification:</vt:lpstr>
      <vt:lpstr>PowerPoint Presentation</vt:lpstr>
      <vt:lpstr>PowerPoint Presentation</vt:lpstr>
      <vt:lpstr>PowerPoint Presentation</vt:lpstr>
      <vt:lpstr>PowerPoint Presentation</vt:lpstr>
      <vt:lpstr>PowerPoint Presentation</vt:lpstr>
      <vt:lpstr>Reinforcing Phase (Secondary)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Manufacturing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Pultrusion method</vt:lpstr>
      <vt:lpstr>PowerPoint Presentation</vt:lpstr>
      <vt:lpstr>PowerPoint Presentation</vt:lpstr>
      <vt:lpstr>PowerPoint Presentation</vt:lpstr>
      <vt:lpstr>PowerPoint Presentation</vt:lpstr>
      <vt:lpstr>FILAMENT WINDING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Fibers</vt:lpstr>
      <vt:lpstr>Continuous vs. Discontinuous Fibers</vt:lpstr>
      <vt:lpstr>Materials for Fibers</vt:lpstr>
      <vt:lpstr>Fiber‑Reinforced composites</vt:lpstr>
      <vt:lpstr>Common Fiber Reinforced Polymer Structure</vt:lpstr>
      <vt:lpstr>Characteristics of Fiber Reinforced Composites</vt:lpstr>
      <vt:lpstr>Characteristics of Fiber Reinforced Composites</vt:lpstr>
      <vt:lpstr>Characteristics of Fiber Reinforced Composites</vt:lpstr>
      <vt:lpstr>Fiber Orientation</vt:lpstr>
      <vt:lpstr>Fiber Orientation</vt:lpstr>
      <vt:lpstr>Fibers in PMCs</vt:lpstr>
      <vt:lpstr>Glass Fibers</vt:lpstr>
      <vt:lpstr>PowerPoint Presentation</vt:lpstr>
      <vt:lpstr>PowerPoint Presentation</vt:lpstr>
      <vt:lpstr>Carbon Fibers</vt:lpstr>
      <vt:lpstr>PowerPoint Presentation</vt:lpstr>
      <vt:lpstr>PowerPoint Presentation</vt:lpstr>
      <vt:lpstr>PowerPoint Presentation</vt:lpstr>
      <vt:lpstr>LAYERED COMPOSITES</vt:lpstr>
      <vt:lpstr>FRP Properties</vt:lpstr>
      <vt:lpstr>FRP Applications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COMPOSITE MATERIALS</dc:title>
  <dc:creator>Dr. E.Hariprasad</dc:creator>
  <cp:lastModifiedBy> </cp:lastModifiedBy>
  <cp:revision>193</cp:revision>
  <cp:lastPrinted>2020-04-24T05:30:25Z</cp:lastPrinted>
  <dcterms:created xsi:type="dcterms:W3CDTF">2020-04-11T08:13:42Z</dcterms:created>
  <dcterms:modified xsi:type="dcterms:W3CDTF">2022-08-17T04:40:22Z</dcterms:modified>
</cp:coreProperties>
</file>